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Lst>
  <p:notesMasterIdLst>
    <p:notesMasterId r:id="rId48"/>
  </p:notesMasterIdLst>
  <p:handoutMasterIdLst>
    <p:handoutMasterId r:id="rId49"/>
  </p:handoutMasterIdLst>
  <p:sldIdLst>
    <p:sldId id="1630" r:id="rId9"/>
    <p:sldId id="1631" r:id="rId10"/>
    <p:sldId id="1654" r:id="rId11"/>
    <p:sldId id="1652" r:id="rId12"/>
    <p:sldId id="1634" r:id="rId13"/>
    <p:sldId id="1543" r:id="rId14"/>
    <p:sldId id="1662" r:id="rId15"/>
    <p:sldId id="1636" r:id="rId16"/>
    <p:sldId id="1563" r:id="rId17"/>
    <p:sldId id="1607" r:id="rId18"/>
    <p:sldId id="1564" r:id="rId19"/>
    <p:sldId id="1612" r:id="rId20"/>
    <p:sldId id="1598" r:id="rId21"/>
    <p:sldId id="1656" r:id="rId22"/>
    <p:sldId id="1655" r:id="rId23"/>
    <p:sldId id="1638" r:id="rId24"/>
    <p:sldId id="1606" r:id="rId25"/>
    <p:sldId id="1565" r:id="rId26"/>
    <p:sldId id="1566" r:id="rId27"/>
    <p:sldId id="1567" r:id="rId28"/>
    <p:sldId id="1568" r:id="rId29"/>
    <p:sldId id="1569" r:id="rId30"/>
    <p:sldId id="1611" r:id="rId31"/>
    <p:sldId id="1641" r:id="rId32"/>
    <p:sldId id="1639" r:id="rId33"/>
    <p:sldId id="1605" r:id="rId34"/>
    <p:sldId id="1610" r:id="rId35"/>
    <p:sldId id="1609" r:id="rId36"/>
    <p:sldId id="1642" r:id="rId37"/>
    <p:sldId id="1618" r:id="rId38"/>
    <p:sldId id="1648" r:id="rId39"/>
    <p:sldId id="1643" r:id="rId40"/>
    <p:sldId id="1645" r:id="rId41"/>
    <p:sldId id="1583" r:id="rId42"/>
    <p:sldId id="1657" r:id="rId43"/>
    <p:sldId id="1658" r:id="rId44"/>
    <p:sldId id="1659" r:id="rId45"/>
    <p:sldId id="1660" r:id="rId46"/>
    <p:sldId id="1661"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0"/>
            <p14:sldId id="1631"/>
            <p14:sldId id="1654"/>
            <p14:sldId id="1652"/>
            <p14:sldId id="1634"/>
            <p14:sldId id="1543"/>
            <p14:sldId id="1662"/>
            <p14:sldId id="1636"/>
            <p14:sldId id="1563"/>
            <p14:sldId id="1607"/>
            <p14:sldId id="1564"/>
            <p14:sldId id="1612"/>
            <p14:sldId id="1598"/>
            <p14:sldId id="1656"/>
            <p14:sldId id="1655"/>
            <p14:sldId id="1638"/>
            <p14:sldId id="1606"/>
            <p14:sldId id="1565"/>
            <p14:sldId id="1566"/>
            <p14:sldId id="1567"/>
            <p14:sldId id="1568"/>
            <p14:sldId id="1569"/>
            <p14:sldId id="1611"/>
            <p14:sldId id="1641"/>
            <p14:sldId id="1639"/>
            <p14:sldId id="1605"/>
            <p14:sldId id="1610"/>
            <p14:sldId id="1609"/>
            <p14:sldId id="1642"/>
            <p14:sldId id="1618"/>
            <p14:sldId id="1648"/>
            <p14:sldId id="1643"/>
            <p14:sldId id="1645"/>
            <p14:sldId id="1583"/>
          </p14:sldIdLst>
        </p14:section>
        <p14:section name="Outtro" id="{06DE65B1-6014-4CEE-AB7E-2EE1648AA32B}">
          <p14:sldIdLst>
            <p14:sldId id="1657"/>
            <p14:sldId id="1658"/>
            <p14:sldId id="1659"/>
            <p14:sldId id="1660"/>
            <p14:sldId id="1661"/>
          </p14:sldIdLst>
        </p14:section>
        <p14:section name="Appendix" id="{46512C75-7E2C-4C94-8152-9542C4528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3C00"/>
    <a:srgbClr val="FFFFFF"/>
    <a:srgbClr val="009E49"/>
    <a:srgbClr val="0072C6"/>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1" autoAdjust="0"/>
    <p:restoredTop sz="96149" autoAdjust="0"/>
  </p:normalViewPr>
  <p:slideViewPr>
    <p:cSldViewPr snapToObjects="1">
      <p:cViewPr varScale="1">
        <p:scale>
          <a:sx n="106" d="100"/>
          <a:sy n="106" d="100"/>
        </p:scale>
        <p:origin x="780" y="96"/>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50" d="100"/>
        <a:sy n="5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4-07-08T12:52:09.719" idx="61">
    <p:pos x="6648" y="786"/>
    <p:text>mention about SharePoint Feeds getting no focus</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10/6/2014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10/6/2014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32640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4288E4C-8759-4E7B-86B2-188CDEA7879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6126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044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5001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465592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3A5DC92-143E-4441-A0C9-B63B214AE45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10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10/6/2014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14</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901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8486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demo sample from MSDN Code Gallery http://code.msdn.microsoft.com/Office-365-APIs-How-to-use-609102ea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7595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Power Hour O365aPI Full Stack demo https://github.com/OfficeDev/SharePoint-Power-Hour-Code-Samples/tree/master/O365ApiFullStack</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560807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Project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3461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58842580"/>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03019544"/>
      </p:ext>
    </p:extLst>
  </p:cSld>
  <p:clrMapOvr>
    <a:masterClrMapping/>
  </p:clrMapOvr>
  <p:transition>
    <p:fade/>
  </p:transition>
  <p:timing>
    <p:tnLst>
      <p:par>
        <p:cTn id="1" dur="indefinite" restart="never" nodeType="tmRoot"/>
      </p:par>
    </p:tnLst>
  </p:timing>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1566869123"/>
      </p:ext>
    </p:extLst>
  </p:cSld>
  <p:clrMapOvr>
    <a:masterClrMapping/>
  </p:clrMapOvr>
  <p:transition>
    <p:fade/>
  </p:transition>
  <p:timing>
    <p:tnLst>
      <p:par>
        <p:cTn id="1" dur="indefinite" restart="never" nodeType="tmRoot"/>
      </p:par>
    </p:tnLst>
  </p:timing>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75779133"/>
      </p:ext>
    </p:extLst>
  </p:cSld>
  <p:clrMapOvr>
    <a:masterClrMapping/>
  </p:clrMapOvr>
  <p:transition>
    <p:fade/>
  </p:transition>
  <p:timing>
    <p:tnLst>
      <p:par>
        <p:cTn id="1" dur="indefinite" restart="never" nodeType="tmRoot"/>
      </p:par>
    </p:tnLst>
  </p:timing>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timing>
    <p:tnLst>
      <p:par>
        <p:cTn id="1" dur="indefinite" restart="never" nodeType="tmRoot"/>
      </p:par>
    </p:tnLst>
  </p:timing>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timing>
    <p:tnLst>
      <p:par>
        <p:cTn id="1" dur="indefinite" restart="never" nodeType="tmRoot"/>
      </p:par>
    </p:tnLst>
  </p:timing>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8484809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405944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3295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5198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288919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6.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theme" Target="../theme/theme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10.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theme" Target="../theme/theme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842731655"/>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5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emf"/><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r>
              <a:rPr lang="en-US" dirty="0" smtClean="0"/>
              <a:t>July 2014</a:t>
            </a:r>
            <a:endParaRPr lang="en-US" dirty="0"/>
          </a:p>
        </p:txBody>
      </p:sp>
    </p:spTree>
    <p:extLst>
      <p:ext uri="{BB962C8B-B14F-4D97-AF65-F5344CB8AC3E}">
        <p14:creationId xmlns:p14="http://schemas.microsoft.com/office/powerpoint/2010/main" val="29730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smtClean="0"/>
              <a:t>Common consent</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6" name="Oval 5"/>
          <p:cNvSpPr/>
          <p:nvPr/>
        </p:nvSpPr>
        <p:spPr bwMode="auto">
          <a:xfrm>
            <a:off x="5212408" y="1759921"/>
            <a:ext cx="3108944" cy="1371585"/>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11375536" cy="3290749"/>
          </a:xfrm>
        </p:spPr>
        <p:txBody>
          <a:bodyPr vert="horz" lIns="146304" tIns="91440" rIns="146304" bIns="91440" rtlCol="0">
            <a:noAutofit/>
          </a:bodyPr>
          <a:lstStyle/>
          <a:p>
            <a:r>
              <a:rPr lang="en-US" sz="4000" dirty="0"/>
              <a:t>Azure AD graph, Exchange, SharePoint</a:t>
            </a:r>
            <a:r>
              <a:rPr lang="en-US" sz="4000" dirty="0" smtClean="0"/>
              <a:t>,…</a:t>
            </a:r>
            <a:endParaRPr lang="en-US" sz="4000" dirty="0"/>
          </a:p>
          <a:p>
            <a:r>
              <a:rPr lang="en-US" sz="4000" dirty="0"/>
              <a:t>Device apps and standalone </a:t>
            </a:r>
            <a:r>
              <a:rPr lang="en-US" sz="4000" dirty="0" smtClean="0"/>
              <a:t>websites</a:t>
            </a:r>
            <a:endParaRPr lang="en-US" sz="4000" dirty="0"/>
          </a:p>
          <a:p>
            <a:r>
              <a:rPr lang="en-US" sz="4000" dirty="0"/>
              <a:t>Admin and end-user consent</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t>
            </a:r>
            <a:r>
              <a:rPr lang="en-US" sz="5400" dirty="0" smtClean="0"/>
              <a:t>authentication </a:t>
            </a:r>
            <a:r>
              <a:rPr lang="en-US" sz="5400" dirty="0"/>
              <a:t>flow for Office 365</a:t>
            </a:r>
          </a:p>
        </p:txBody>
      </p:sp>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sz="4000" dirty="0" err="1"/>
              <a:t>OAuth</a:t>
            </a:r>
            <a:r>
              <a:rPr lang="en-US" sz="4000" dirty="0"/>
              <a:t> 2.0</a:t>
            </a:r>
          </a:p>
          <a:p>
            <a:r>
              <a:rPr lang="en-US" sz="4000" dirty="0"/>
              <a:t>No capturing user credentials</a:t>
            </a:r>
          </a:p>
          <a:p>
            <a:r>
              <a:rPr lang="en-US" sz="4000" dirty="0"/>
              <a:t>Fine-grained access scopes</a:t>
            </a:r>
          </a:p>
          <a:p>
            <a:r>
              <a:rPr lang="en-US" sz="4000" dirty="0"/>
              <a:t>Supports MFA and federated user sign-in</a:t>
            </a:r>
          </a:p>
          <a:p>
            <a:r>
              <a:rPr lang="en-US" sz="4000" dirty="0"/>
              <a:t>Long-term access through refresh tokens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Secure protocol</a:t>
            </a:r>
          </a:p>
        </p:txBody>
      </p:sp>
    </p:spTree>
    <p:extLst>
      <p:ext uri="{BB962C8B-B14F-4D97-AF65-F5344CB8AC3E}">
        <p14:creationId xmlns:p14="http://schemas.microsoft.com/office/powerpoint/2010/main" val="281185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a:t>Automatically determine URL of O365 services</a:t>
            </a:r>
          </a:p>
          <a:p>
            <a:r>
              <a:rPr lang="en-US" sz="4000" dirty="0"/>
              <a:t>Supports device app and </a:t>
            </a:r>
            <a:r>
              <a:rPr lang="en-US" sz="4000" dirty="0" smtClean="0"/>
              <a:t>website </a:t>
            </a:r>
            <a:r>
              <a:rPr lang="en-US" sz="4000" dirty="0"/>
              <a:t>flows</a:t>
            </a:r>
          </a:p>
          <a:p>
            <a:r>
              <a:rPr lang="en-US" sz="4000" dirty="0"/>
              <a:t>Secured using Azure AD authentication</a:t>
            </a:r>
          </a:p>
          <a:p>
            <a:r>
              <a:rPr lang="en-US" sz="4000" dirty="0"/>
              <a:t>Serves information stored about services in AAD</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discovery services</a:t>
            </a:r>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9212" y="5676756"/>
            <a:ext cx="11870236" cy="837982"/>
          </a:xfrm>
          <a:prstGeom prst="rect">
            <a:avLst/>
          </a:prstGeom>
          <a:solidFill>
            <a:schemeClr val="accent1">
              <a:lumMod val="50000"/>
            </a:schemeClr>
          </a:solidFill>
          <a:ln w="10795" cap="flat" cmpd="sng" algn="ctr">
            <a:noFill/>
            <a:prstDash val="solid"/>
          </a:ln>
          <a:effectLst/>
        </p:spPr>
        <p:txBody>
          <a:bodyPr lIns="182828" tIns="146262" rIns="182828" bIns="146262" rtlCol="0" anchor="t" anchorCtr="0"/>
          <a:lstStyle/>
          <a:p>
            <a:pPr defTabSz="913912">
              <a:defRPr/>
            </a:pPr>
            <a:r>
              <a:rPr lang="en-US" sz="1799"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9212" y="2278863"/>
            <a:ext cx="11870236"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28" tIns="146262" rIns="182828" bIns="146262" numCol="1" spcCol="1245" anchor="t" anchorCtr="0">
            <a:noAutofit/>
          </a:bodyPr>
          <a:lstStyle/>
          <a:p>
            <a:pPr defTabSz="1644167">
              <a:lnSpc>
                <a:spcPct val="90000"/>
              </a:lnSpc>
              <a:spcBef>
                <a:spcPct val="0"/>
              </a:spcBef>
              <a:spcAft>
                <a:spcPct val="35000"/>
              </a:spcAft>
            </a:pPr>
            <a:r>
              <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99"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99"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9215" y="3177517"/>
            <a:ext cx="9128139"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1799" dirty="0" err="1">
                  <a:gradFill>
                    <a:gsLst>
                      <a:gs pos="0">
                        <a:schemeClr val="bg1"/>
                      </a:gs>
                      <a:gs pos="53000">
                        <a:schemeClr val="bg1"/>
                      </a:gs>
                    </a:gsLst>
                    <a:lin ang="5400000" scaled="0"/>
                  </a:gradFill>
                </a:rPr>
                <a:t>.Net</a:t>
              </a:r>
              <a:r>
                <a:rPr lang="en-US" sz="1799"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pPr>
              <a:r>
                <a:rPr lang="en-US" sz="1799" dirty="0">
                  <a:gradFill>
                    <a:gsLst>
                      <a:gs pos="0">
                        <a:schemeClr val="tx1"/>
                      </a:gs>
                      <a:gs pos="53000">
                        <a:schemeClr val="tx1"/>
                      </a:gs>
                    </a:gsLst>
                    <a:lin ang="5400000" scaled="0"/>
                  </a:gradFill>
                </a:rPr>
                <a:t>Execute </a:t>
              </a:r>
              <a:br>
                <a:rPr lang="en-US" sz="1799" dirty="0">
                  <a:gradFill>
                    <a:gsLst>
                      <a:gs pos="0">
                        <a:schemeClr val="tx1"/>
                      </a:gs>
                      <a:gs pos="53000">
                        <a:schemeClr val="tx1"/>
                      </a:gs>
                    </a:gsLst>
                    <a:lin ang="5400000" scaled="0"/>
                  </a:gradFill>
                </a:rPr>
              </a:br>
              <a:r>
                <a:rPr lang="en-US" sz="1799" dirty="0">
                  <a:gradFill>
                    <a:gsLst>
                      <a:gs pos="0">
                        <a:schemeClr val="tx1"/>
                      </a:gs>
                      <a:gs pos="53000">
                        <a:schemeClr val="tx1"/>
                      </a:gs>
                    </a:gsLst>
                    <a:lin ang="5400000" scaled="0"/>
                  </a:gradFill>
                </a:rPr>
                <a:t>query</a:t>
              </a:r>
            </a:p>
          </p:txBody>
        </p:sp>
      </p:grpSp>
      <p:grpSp>
        <p:nvGrpSpPr>
          <p:cNvPr id="5" name="Group 4"/>
          <p:cNvGrpSpPr/>
          <p:nvPr/>
        </p:nvGrpSpPr>
        <p:grpSpPr>
          <a:xfrm>
            <a:off x="10331383" y="3281697"/>
            <a:ext cx="1858802"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644167">
                <a:lnSpc>
                  <a:spcPct val="90000"/>
                </a:lnSpc>
                <a:spcBef>
                  <a:spcPct val="0"/>
                </a:spcBef>
                <a:spcAft>
                  <a:spcPct val="35000"/>
                </a:spcAft>
              </a:pPr>
              <a:endParaRPr lang="en-US" sz="3199"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42948"/>
            </a:xfrm>
            <a:prstGeom prst="rect">
              <a:avLst/>
            </a:prstGeom>
            <a:noFill/>
            <a:ln>
              <a:noFill/>
            </a:ln>
          </p:spPr>
          <p:txBody>
            <a:bodyPr wrap="square" lIns="124298" tIns="62149" rIns="124298" bIns="62149" rtlCol="0">
              <a:spAutoFit/>
            </a:bodyPr>
            <a:lstStyle/>
            <a:p>
              <a:pPr algn="ctr" defTabSz="1644167">
                <a:lnSpc>
                  <a:spcPct val="90000"/>
                </a:lnSpc>
                <a:spcBef>
                  <a:spcPct val="0"/>
                </a:spcBef>
                <a:spcAft>
                  <a:spcPct val="35000"/>
                </a:spcAft>
                <a:defRPr/>
              </a:pPr>
              <a:r>
                <a:rPr lang="en-US" sz="1799" dirty="0">
                  <a:gradFill>
                    <a:gsLst>
                      <a:gs pos="0">
                        <a:schemeClr val="tx1"/>
                      </a:gs>
                      <a:gs pos="53000">
                        <a:schemeClr val="tx1"/>
                      </a:gs>
                    </a:gsLst>
                    <a:lin ang="5400000" scaled="0"/>
                  </a:gradFill>
                </a:rPr>
                <a:t>REST/ OData</a:t>
              </a:r>
            </a:p>
          </p:txBody>
        </p:sp>
      </p:grpSp>
      <p:sp>
        <p:nvSpPr>
          <p:cNvPr id="47" name="Rectangle 46"/>
          <p:cNvSpPr/>
          <p:nvPr/>
        </p:nvSpPr>
        <p:spPr>
          <a:xfrm>
            <a:off x="10246029" y="1212341"/>
            <a:ext cx="1919468" cy="1005851"/>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4399"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940" y="1212341"/>
            <a:ext cx="1919468"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grpSp>
        <p:nvGrpSpPr>
          <p:cNvPr id="8" name="Group 7"/>
          <p:cNvGrpSpPr/>
          <p:nvPr/>
        </p:nvGrpSpPr>
        <p:grpSpPr>
          <a:xfrm>
            <a:off x="289214" y="1212341"/>
            <a:ext cx="1919468"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1" name="Group 10"/>
          <p:cNvGrpSpPr/>
          <p:nvPr/>
        </p:nvGrpSpPr>
        <p:grpSpPr>
          <a:xfrm>
            <a:off x="6263303" y="1212341"/>
            <a:ext cx="1919468"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12" name="Group 11"/>
          <p:cNvGrpSpPr/>
          <p:nvPr/>
        </p:nvGrpSpPr>
        <p:grpSpPr>
          <a:xfrm>
            <a:off x="8254666" y="1212341"/>
            <a:ext cx="1919468"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972" rIns="83943" bIns="41972"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nvGrpSpPr>
          <p:cNvPr id="9" name="Group 8"/>
          <p:cNvGrpSpPr/>
          <p:nvPr/>
        </p:nvGrpSpPr>
        <p:grpSpPr>
          <a:xfrm>
            <a:off x="2280577" y="1212341"/>
            <a:ext cx="1919468"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15" name="Rectangle 14"/>
          <p:cNvSpPr/>
          <p:nvPr/>
        </p:nvSpPr>
        <p:spPr bwMode="auto">
          <a:xfrm>
            <a:off x="2877" y="6514739"/>
            <a:ext cx="12431098"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9212" y="307377"/>
            <a:ext cx="11369864" cy="763587"/>
          </a:xfrm>
        </p:spPr>
        <p:txBody>
          <a:bodyPr/>
          <a:lstStyle/>
          <a:p>
            <a:r>
              <a:rPr lang="en-US" sz="5398" dirty="0"/>
              <a:t>The SharePoint client APIs</a:t>
            </a:r>
          </a:p>
        </p:txBody>
      </p:sp>
      <p:sp>
        <p:nvSpPr>
          <p:cNvPr id="13" name="Rectangle 12"/>
          <p:cNvSpPr/>
          <p:nvPr/>
        </p:nvSpPr>
        <p:spPr bwMode="auto">
          <a:xfrm>
            <a:off x="4572997" y="-2263395"/>
            <a:ext cx="914032"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59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422739" y="6078626"/>
            <a:ext cx="1710823"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0"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9282" y="287372"/>
            <a:ext cx="11370961" cy="762786"/>
          </a:xfrm>
        </p:spPr>
        <p:txBody>
          <a:bodyPr vert="horz" wrap="square" lIns="146262" tIns="91413" rIns="146262" bIns="91413" rtlCol="0" anchor="t">
            <a:noAutofit/>
          </a:bodyPr>
          <a:lstStyle/>
          <a:p>
            <a:r>
              <a:rPr lang="en-US" sz="5398" dirty="0"/>
              <a:t>Office 365 APIs Roadmap</a:t>
            </a:r>
          </a:p>
        </p:txBody>
      </p:sp>
      <p:grpSp>
        <p:nvGrpSpPr>
          <p:cNvPr id="50" name="Group 49"/>
          <p:cNvGrpSpPr/>
          <p:nvPr/>
        </p:nvGrpSpPr>
        <p:grpSpPr>
          <a:xfrm>
            <a:off x="5773768" y="1200149"/>
            <a:ext cx="2847277" cy="5495222"/>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endParaRPr lang="en-US" sz="1599"/>
            </a:p>
          </p:txBody>
        </p:sp>
      </p:grpSp>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pPr>
            <a:r>
              <a:rPr lang="en-US" sz="300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855">
              <a:lnSpc>
                <a:spcPct val="90000"/>
              </a:lnSpc>
              <a:spcBef>
                <a:spcPct val="0"/>
              </a:spcBef>
              <a:spcAft>
                <a:spcPct val="35000"/>
              </a:spcAft>
            </a:pPr>
            <a:r>
              <a:rPr lang="en-US" sz="300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095"/>
              <a:endParaRPr lang="en-US" sz="1699">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grpSp>
      </p:gr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60" tIns="46630" rIns="93260" bIns="46630" numCol="1" anchor="t" anchorCtr="0" compatLnSpc="1">
            <a:prstTxWarp prst="textNoShape">
              <a:avLst/>
            </a:prstTxWarp>
          </a:bodyPr>
          <a:lstStyle/>
          <a:p>
            <a:pPr defTabSz="913915"/>
            <a:endParaRPr lang="en-US" sz="1699">
              <a:solidFill>
                <a:srgbClr val="000000"/>
              </a:solidFill>
            </a:endParaRPr>
          </a:p>
        </p:txBody>
      </p:sp>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1799"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defRPr/>
            </a:pPr>
            <a:r>
              <a:rPr lang="en-US" sz="1599"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912"/>
              <a:r>
                <a:rPr lang="en-US" sz="1599"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4095"/>
                <a:endParaRPr lang="en-US" sz="1599">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21837" tIns="60918" rIns="121837" bIns="60918" rtlCol="0" anchor="t" anchorCtr="0"/>
          <a:lstStyle/>
          <a:p>
            <a:pPr defTabSz="913912"/>
            <a:r>
              <a:rPr lang="en-US" sz="3264" dirty="0">
                <a:gradFill>
                  <a:gsLst>
                    <a:gs pos="0">
                      <a:schemeClr val="bg1"/>
                    </a:gs>
                    <a:gs pos="53000">
                      <a:schemeClr val="bg1"/>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83893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20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800" fill="hold"/>
                                        <p:tgtEl>
                                          <p:spTgt spid="50"/>
                                        </p:tgtEl>
                                        <p:attrNameLst>
                                          <p:attrName>ppt_x</p:attrName>
                                        </p:attrNameLst>
                                      </p:cBhvr>
                                      <p:tavLst>
                                        <p:tav tm="0">
                                          <p:val>
                                            <p:strVal val="#ppt_x"/>
                                          </p:val>
                                        </p:tav>
                                        <p:tav tm="100000">
                                          <p:val>
                                            <p:strVal val="#ppt_x"/>
                                          </p:val>
                                        </p:tav>
                                      </p:tavLst>
                                    </p:anim>
                                    <p:anim calcmode="lin" valueType="num">
                                      <p:cBhvr additive="base">
                                        <p:cTn id="8" dur="800" fill="hold"/>
                                        <p:tgtEl>
                                          <p:spTgt spid="50"/>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200"/>
                                        <p:tgtEl>
                                          <p:spTgt spid="73"/>
                                        </p:tgtEl>
                                      </p:cBhvr>
                                    </p:animEffect>
                                  </p:childTnLst>
                                </p:cTn>
                              </p:par>
                              <p:par>
                                <p:cTn id="12" presetID="63" presetClass="path" presetSubtype="0" decel="100000" fill="hold" nodeType="withEffect">
                                  <p:stCondLst>
                                    <p:cond delay="700"/>
                                  </p:stCondLst>
                                  <p:childTnLst>
                                    <p:animMotion origin="layout" path="M -0.02412 4.2079E-6 L -2.20832E-6 4.2079E-6 " pathEditMode="relative" rAng="0" ptsTypes="AA">
                                      <p:cBhvr>
                                        <p:cTn id="13" dur="200" fill="hold"/>
                                        <p:tgtEl>
                                          <p:spTgt spid="73"/>
                                        </p:tgtEl>
                                        <p:attrNameLst>
                                          <p:attrName>ppt_x</p:attrName>
                                          <p:attrName>ppt_y</p:attrName>
                                        </p:attrNameLst>
                                      </p:cBhvr>
                                      <p:rCtr x="1200" y="0"/>
                                    </p:animMotion>
                                  </p:childTnLst>
                                </p:cTn>
                              </p:par>
                              <p:par>
                                <p:cTn id="14" presetID="6" presetClass="emph" presetSubtype="0" accel="100000" autoRev="1" fill="hold" nodeType="withEffect">
                                  <p:stCondLst>
                                    <p:cond delay="200"/>
                                  </p:stCondLst>
                                  <p:childTnLst>
                                    <p:animScale>
                                      <p:cBhvr>
                                        <p:cTn id="15" dur="400" fill="hold"/>
                                        <p:tgtEl>
                                          <p:spTgt spid="73"/>
                                        </p:tgtEl>
                                      </p:cBhvr>
                                      <p:by x="80000" y="80000"/>
                                    </p:animScale>
                                  </p:childTnLst>
                                </p:cTn>
                              </p:par>
                              <p:par>
                                <p:cTn id="16" presetID="10" presetClass="entr" presetSubtype="0" fill="hold" grpId="0" nodeType="withEffect">
                                  <p:stCondLst>
                                    <p:cond delay="70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200"/>
                                        <p:tgtEl>
                                          <p:spTgt spid="80"/>
                                        </p:tgtEl>
                                      </p:cBhvr>
                                    </p:animEffect>
                                  </p:childTnLst>
                                </p:cTn>
                              </p:par>
                              <p:par>
                                <p:cTn id="19" presetID="63" presetClass="path" presetSubtype="0" decel="100000" fill="hold" grpId="1" nodeType="withEffect">
                                  <p:stCondLst>
                                    <p:cond delay="700"/>
                                  </p:stCondLst>
                                  <p:childTnLst>
                                    <p:animMotion origin="layout" path="M -0.02412 4.2079E-6 L -2.20832E-6 4.2079E-6 " pathEditMode="relative" rAng="0" ptsTypes="AA">
                                      <p:cBhvr>
                                        <p:cTn id="20" dur="200" fill="hold"/>
                                        <p:tgtEl>
                                          <p:spTgt spid="80"/>
                                        </p:tgtEl>
                                        <p:attrNameLst>
                                          <p:attrName>ppt_x</p:attrName>
                                          <p:attrName>ppt_y</p:attrName>
                                        </p:attrNameLst>
                                      </p:cBhvr>
                                      <p:rCtr x="1200" y="0"/>
                                    </p:animMotion>
                                  </p:childTnLst>
                                </p:cTn>
                              </p:par>
                              <p:par>
                                <p:cTn id="21" presetID="6" presetClass="emph" presetSubtype="0" accel="100000" autoRev="1" fill="hold" grpId="2" nodeType="withEffect">
                                  <p:stCondLst>
                                    <p:cond delay="200"/>
                                  </p:stCondLst>
                                  <p:childTnLst>
                                    <p:animScale>
                                      <p:cBhvr>
                                        <p:cTn id="22" dur="400" fill="hold"/>
                                        <p:tgtEl>
                                          <p:spTgt spid="80"/>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0"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220075" cy="1828800"/>
          </a:xfrm>
        </p:spPr>
        <p:txBody>
          <a:bodyPr/>
          <a:lstStyle/>
          <a:p>
            <a:pPr algn="ctr"/>
            <a:r>
              <a:rPr lang="en-US" sz="6600" dirty="0" smtClean="0">
                <a:solidFill>
                  <a:schemeClr val="tx1"/>
                </a:solidFill>
              </a:rPr>
              <a:t>http://aka.ms/o365apis  </a:t>
            </a:r>
            <a:endParaRPr lang="en-US" sz="66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9092" y="152340"/>
            <a:ext cx="9875412" cy="6686248"/>
          </a:xfrm>
          <a:prstGeom prst="rect">
            <a:avLst/>
          </a:prstGeom>
        </p:spPr>
      </p:pic>
    </p:spTree>
    <p:extLst>
      <p:ext uri="{BB962C8B-B14F-4D97-AF65-F5344CB8AC3E}">
        <p14:creationId xmlns:p14="http://schemas.microsoft.com/office/powerpoint/2010/main" val="253151904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3462"/>
          <a:stretch/>
        </p:blipFill>
        <p:spPr>
          <a:xfrm>
            <a:off x="1280531" y="281658"/>
            <a:ext cx="9857977" cy="6404892"/>
          </a:xfrm>
          <a:prstGeom prst="rect">
            <a:avLst/>
          </a:prstGeom>
          <a:ln>
            <a:solidFill>
              <a:schemeClr val="bg1">
                <a:lumMod val="50000"/>
              </a:schemeClr>
            </a:solidFill>
          </a:ln>
        </p:spPr>
      </p:pic>
    </p:spTree>
    <p:extLst>
      <p:ext uri="{BB962C8B-B14F-4D97-AF65-F5344CB8AC3E}">
        <p14:creationId xmlns:p14="http://schemas.microsoft.com/office/powerpoint/2010/main" val="127990904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Meet </a:t>
            </a:r>
            <a:r>
              <a:rPr lang="en-US" dirty="0"/>
              <a:t>Jeremy Thake | @</a:t>
            </a:r>
            <a:r>
              <a:rPr lang="en-US" dirty="0" err="1"/>
              <a:t>jthake</a:t>
            </a:r>
            <a:endParaRPr lang="en-US" dirty="0"/>
          </a:p>
        </p:txBody>
      </p:sp>
      <p:sp>
        <p:nvSpPr>
          <p:cNvPr id="7" name="Content Placeholder 6"/>
          <p:cNvSpPr>
            <a:spLocks noGrp="1"/>
          </p:cNvSpPr>
          <p:nvPr>
            <p:ph sz="quarter" idx="10"/>
          </p:nvPr>
        </p:nvSpPr>
        <p:spPr/>
        <p:txBody>
          <a:bodyPr/>
          <a:lstStyle/>
          <a:p>
            <a:r>
              <a:rPr lang="en-US" dirty="0"/>
              <a:t>Jeremy </a:t>
            </a:r>
            <a:r>
              <a:rPr lang="en-US" dirty="0" smtClean="0"/>
              <a:t>recently joined Microsoft as Technical </a:t>
            </a:r>
            <a:r>
              <a:rPr lang="en-US" dirty="0"/>
              <a:t>Product Manager </a:t>
            </a:r>
            <a:r>
              <a:rPr lang="en-US" dirty="0" smtClean="0"/>
              <a:t>for </a:t>
            </a:r>
            <a:r>
              <a:rPr lang="en-US" dirty="0"/>
              <a:t>the Visual Studio Developer story for Office </a:t>
            </a:r>
            <a:r>
              <a:rPr lang="en-US" dirty="0" smtClean="0"/>
              <a:t>365 development</a:t>
            </a:r>
            <a:endParaRPr lang="en-US" dirty="0"/>
          </a:p>
          <a:p>
            <a:r>
              <a:rPr lang="en-US" dirty="0" smtClean="0"/>
              <a:t>He </a:t>
            </a:r>
            <a:r>
              <a:rPr lang="en-US" dirty="0"/>
              <a:t>has been heavily involved in the SharePoint community since 2006 </a:t>
            </a:r>
          </a:p>
          <a:p>
            <a:pPr lvl="1"/>
            <a:r>
              <a:rPr lang="en-US" dirty="0" smtClean="0"/>
              <a:t>SharePoint </a:t>
            </a:r>
            <a:r>
              <a:rPr lang="en-US" dirty="0"/>
              <a:t>MVP award 4 years in a </a:t>
            </a:r>
            <a:r>
              <a:rPr lang="en-US" dirty="0" smtClean="0"/>
              <a:t>row</a:t>
            </a:r>
          </a:p>
          <a:p>
            <a:pPr lvl="1"/>
            <a:r>
              <a:rPr lang="en-US" dirty="0"/>
              <a:t>Chief Architect shipping two Apps to the Office Store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547" y="4148142"/>
            <a:ext cx="2588799" cy="2588799"/>
          </a:xfrm>
          <a:prstGeom prst="rect">
            <a:avLst/>
          </a:prstGeom>
        </p:spPr>
      </p:pic>
    </p:spTree>
    <p:extLst>
      <p:ext uri="{BB962C8B-B14F-4D97-AF65-F5344CB8AC3E}">
        <p14:creationId xmlns:p14="http://schemas.microsoft.com/office/powerpoint/2010/main" val="89907230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09311" y="285749"/>
            <a:ext cx="6620117" cy="6410325"/>
          </a:xfrm>
          <a:prstGeom prst="rect">
            <a:avLst/>
          </a:prstGeom>
          <a:ln>
            <a:solidFill>
              <a:schemeClr val="bg1">
                <a:lumMod val="50000"/>
              </a:schemeClr>
            </a:solidFill>
          </a:ln>
        </p:spPr>
      </p:pic>
    </p:spTree>
    <p:extLst>
      <p:ext uri="{BB962C8B-B14F-4D97-AF65-F5344CB8AC3E}">
        <p14:creationId xmlns:p14="http://schemas.microsoft.com/office/powerpoint/2010/main" val="391572166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73817" y="571214"/>
            <a:ext cx="6666667" cy="5561905"/>
          </a:xfrm>
          <a:prstGeom prst="rect">
            <a:avLst/>
          </a:prstGeom>
        </p:spPr>
      </p:pic>
    </p:spTree>
    <p:extLst>
      <p:ext uri="{BB962C8B-B14F-4D97-AF65-F5344CB8AC3E}">
        <p14:creationId xmlns:p14="http://schemas.microsoft.com/office/powerpoint/2010/main" val="230258339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9665" y="730595"/>
            <a:ext cx="6657143" cy="5533333"/>
          </a:xfrm>
          <a:prstGeom prst="rect">
            <a:avLst/>
          </a:prstGeom>
        </p:spPr>
      </p:pic>
    </p:spTree>
    <p:extLst>
      <p:ext uri="{BB962C8B-B14F-4D97-AF65-F5344CB8AC3E}">
        <p14:creationId xmlns:p14="http://schemas.microsoft.com/office/powerpoint/2010/main" val="95500316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38" y="1200150"/>
            <a:ext cx="11887200" cy="4078353"/>
          </a:xfrm>
          <a:prstGeom prst="rect">
            <a:avLst/>
          </a:prstGeom>
          <a:ln>
            <a:solidFill>
              <a:schemeClr val="bg1">
                <a:lumMod val="50000"/>
              </a:schemeClr>
            </a:solidFill>
          </a:ln>
        </p:spPr>
      </p:pic>
    </p:spTree>
    <p:extLst>
      <p:ext uri="{BB962C8B-B14F-4D97-AF65-F5344CB8AC3E}">
        <p14:creationId xmlns:p14="http://schemas.microsoft.com/office/powerpoint/2010/main" val="369150362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Azure Active </a:t>
            </a:r>
            <a:r>
              <a:rPr lang="en-US" dirty="0" smtClean="0"/>
              <a:t>Directory </a:t>
            </a:r>
            <a:r>
              <a:rPr lang="en-US" dirty="0"/>
              <a:t>portal</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779837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Authentication </a:t>
            </a:r>
            <a:r>
              <a:rPr lang="en-US" dirty="0" smtClean="0"/>
              <a:t>process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9101753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164" y="284337"/>
            <a:ext cx="11374438" cy="763587"/>
          </a:xfrm>
        </p:spPr>
        <p:txBody>
          <a:bodyPr/>
          <a:lstStyle/>
          <a:p>
            <a:r>
              <a:rPr lang="en-US" sz="5400" dirty="0" smtClean="0"/>
              <a:t>Get the tools</a:t>
            </a:r>
            <a:endParaRPr lang="en-US" sz="5400" dirty="0"/>
          </a:p>
        </p:txBody>
      </p:sp>
      <p:grpSp>
        <p:nvGrpSpPr>
          <p:cNvPr id="7" name="Group 6"/>
          <p:cNvGrpSpPr/>
          <p:nvPr/>
        </p:nvGrpSpPr>
        <p:grpSpPr>
          <a:xfrm>
            <a:off x="2034158" y="1200150"/>
            <a:ext cx="7955257" cy="5497874"/>
            <a:chOff x="274638" y="1200150"/>
            <a:chExt cx="9095238" cy="6285714"/>
          </a:xfrm>
        </p:grpSpPr>
        <p:pic>
          <p:nvPicPr>
            <p:cNvPr id="4" name="Picture 3"/>
            <p:cNvPicPr>
              <a:picLocks noChangeAspect="1"/>
            </p:cNvPicPr>
            <p:nvPr/>
          </p:nvPicPr>
          <p:blipFill>
            <a:blip r:embed="rId2"/>
            <a:stretch>
              <a:fillRect/>
            </a:stretch>
          </p:blipFill>
          <p:spPr>
            <a:xfrm>
              <a:off x="274638" y="1200150"/>
              <a:ext cx="9095238" cy="6285714"/>
            </a:xfrm>
            <a:prstGeom prst="rect">
              <a:avLst/>
            </a:prstGeom>
          </p:spPr>
        </p:pic>
        <p:sp>
          <p:nvSpPr>
            <p:cNvPr id="5" name="Oval 4"/>
            <p:cNvSpPr/>
            <p:nvPr/>
          </p:nvSpPr>
          <p:spPr bwMode="auto">
            <a:xfrm>
              <a:off x="2286296" y="5406344"/>
              <a:ext cx="4754828" cy="1097268"/>
            </a:xfrm>
            <a:prstGeom prst="ellipse">
              <a:avLst/>
            </a:prstGeom>
            <a:noFill/>
            <a:ln w="571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80882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6830" y="1201539"/>
            <a:ext cx="11875008" cy="2015262"/>
          </a:xfrm>
        </p:spPr>
        <p:txBody>
          <a:bodyPr vert="horz" lIns="146304" tIns="91440" rIns="146304" bIns="91440" rtlCol="0">
            <a:noAutofit/>
          </a:bodyPr>
          <a:lstStyle/>
          <a:p>
            <a:r>
              <a:rPr lang="en-US" sz="3600" dirty="0" smtClean="0"/>
              <a:t>.NET </a:t>
            </a:r>
            <a:r>
              <a:rPr lang="en-US" sz="3600" dirty="0"/>
              <a:t>Windows Store Apps</a:t>
            </a:r>
          </a:p>
          <a:p>
            <a:r>
              <a:rPr lang="en-US" sz="3600" dirty="0"/>
              <a:t>Windows Forms </a:t>
            </a:r>
            <a:r>
              <a:rPr lang="en-US" sz="3600" dirty="0" smtClean="0"/>
              <a:t>Application</a:t>
            </a:r>
            <a:endParaRPr lang="en-US" sz="3600" dirty="0"/>
          </a:p>
          <a:p>
            <a:r>
              <a:rPr lang="en-US" sz="3600" dirty="0"/>
              <a:t>WPF Application</a:t>
            </a:r>
          </a:p>
          <a:p>
            <a:r>
              <a:rPr lang="en-US" sz="3600" dirty="0"/>
              <a:t>ASP.NET MVC Web Application</a:t>
            </a:r>
          </a:p>
          <a:p>
            <a:r>
              <a:rPr lang="en-US" sz="3600" dirty="0"/>
              <a:t>ASP.NET Web Forms Application</a:t>
            </a:r>
          </a:p>
          <a:p>
            <a:r>
              <a:rPr lang="en-US" sz="3600" dirty="0" err="1"/>
              <a:t>Xamarin</a:t>
            </a:r>
            <a:r>
              <a:rPr lang="en-US" sz="3600" dirty="0"/>
              <a:t> Android and iOS Applications</a:t>
            </a:r>
          </a:p>
          <a:p>
            <a:r>
              <a:rPr lang="en-US" sz="3600" dirty="0"/>
              <a:t>Multi-device </a:t>
            </a:r>
            <a:r>
              <a:rPr lang="en-US" sz="3600" dirty="0" smtClean="0"/>
              <a:t>Hybrid Apps (</a:t>
            </a:r>
            <a:r>
              <a:rPr lang="en-US" sz="3600" dirty="0"/>
              <a:t>Cordova)</a:t>
            </a:r>
          </a:p>
          <a:p>
            <a:endParaRPr lang="en-US" sz="3600" dirty="0"/>
          </a:p>
        </p:txBody>
      </p:sp>
      <p:sp>
        <p:nvSpPr>
          <p:cNvPr id="3" name="Title 2"/>
          <p:cNvSpPr>
            <a:spLocks noGrp="1"/>
          </p:cNvSpPr>
          <p:nvPr>
            <p:ph type="title"/>
          </p:nvPr>
        </p:nvSpPr>
        <p:spPr/>
        <p:txBody>
          <a:bodyPr/>
          <a:lstStyle/>
          <a:p>
            <a:r>
              <a:rPr lang="en-US" sz="5400" dirty="0" smtClean="0"/>
              <a:t>Visual Studio project </a:t>
            </a:r>
            <a:r>
              <a:rPr lang="en-US" sz="5400" dirty="0"/>
              <a:t>s</a:t>
            </a:r>
            <a:r>
              <a:rPr lang="en-US" sz="5400" dirty="0" smtClean="0"/>
              <a:t>upport</a:t>
            </a:r>
            <a:endParaRPr lang="en-US" sz="5400" dirty="0"/>
          </a:p>
        </p:txBody>
      </p:sp>
    </p:spTree>
    <p:extLst>
      <p:ext uri="{BB962C8B-B14F-4D97-AF65-F5344CB8AC3E}">
        <p14:creationId xmlns:p14="http://schemas.microsoft.com/office/powerpoint/2010/main" val="3565272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8713" y="878214"/>
            <a:ext cx="7619048" cy="5238095"/>
          </a:xfrm>
          <a:prstGeom prst="rect">
            <a:avLst/>
          </a:prstGeom>
        </p:spPr>
      </p:pic>
    </p:spTree>
    <p:extLst>
      <p:ext uri="{BB962C8B-B14F-4D97-AF65-F5344CB8AC3E}">
        <p14:creationId xmlns:p14="http://schemas.microsoft.com/office/powerpoint/2010/main" val="10555655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b="0" dirty="0"/>
              <a:t>Getting started </a:t>
            </a:r>
            <a:r>
              <a:rPr lang="en-US" sz="3200" b="0" dirty="0" smtClean="0"/>
              <a:t>Office </a:t>
            </a:r>
            <a:r>
              <a:rPr lang="en-US" sz="3200" b="0" dirty="0"/>
              <a:t>365 API tools </a:t>
            </a:r>
            <a:r>
              <a:rPr lang="en-US" sz="3200" b="0" dirty="0" smtClean="0"/>
              <a:t>for </a:t>
            </a:r>
            <a:r>
              <a:rPr lang="en-US" sz="3200" b="0" dirty="0"/>
              <a:t>VS ASP.NET MVC</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4000547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Meet Brian Jones | @jones206</a:t>
            </a:r>
            <a:endParaRPr lang="en-US" dirty="0"/>
          </a:p>
        </p:txBody>
      </p:sp>
      <p:sp>
        <p:nvSpPr>
          <p:cNvPr id="7" name="Content Placeholder 6"/>
          <p:cNvSpPr>
            <a:spLocks noGrp="1"/>
          </p:cNvSpPr>
          <p:nvPr>
            <p:ph sz="quarter" idx="10"/>
          </p:nvPr>
        </p:nvSpPr>
        <p:spPr/>
        <p:txBody>
          <a:bodyPr/>
          <a:lstStyle/>
          <a:p>
            <a:r>
              <a:rPr lang="en-US" dirty="0" smtClean="0"/>
              <a:t>Brian Group Program Manager of the Office Developer Platform team</a:t>
            </a:r>
            <a:endParaRPr lang="en-US" dirty="0"/>
          </a:p>
          <a:p>
            <a:r>
              <a:rPr lang="en-US" dirty="0" smtClean="0"/>
              <a:t>He has spent the past 14 years working on various pieces of the Office and SharePoint products</a:t>
            </a:r>
            <a:endParaRPr lang="en-US" dirty="0"/>
          </a:p>
          <a:p>
            <a:pPr lvl="1"/>
            <a:r>
              <a:rPr lang="en-US" dirty="0" smtClean="0"/>
              <a:t>Word extensibility</a:t>
            </a:r>
          </a:p>
          <a:p>
            <a:pPr lvl="1"/>
            <a:r>
              <a:rPr lang="en-US" dirty="0" smtClean="0"/>
              <a:t>Office Open XML file formats</a:t>
            </a:r>
          </a:p>
          <a:p>
            <a:pPr lvl="1"/>
            <a:r>
              <a:rPr lang="en-US" dirty="0" smtClean="0"/>
              <a:t>Cross product app model</a:t>
            </a:r>
            <a:endParaRPr lang="en-US" dirty="0"/>
          </a:p>
        </p:txBody>
      </p:sp>
      <p:pic>
        <p:nvPicPr>
          <p:cNvPr id="1026" name="Picture 1"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b="10722"/>
          <a:stretch/>
        </p:blipFill>
        <p:spPr bwMode="auto">
          <a:xfrm>
            <a:off x="9603756" y="4196081"/>
            <a:ext cx="2594590" cy="254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495342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714286" cy="7380952"/>
          </a:xfrm>
          <a:prstGeom prst="rect">
            <a:avLst/>
          </a:prstGeom>
        </p:spPr>
      </p:pic>
      <p:grpSp>
        <p:nvGrpSpPr>
          <p:cNvPr id="5" name="Group 4"/>
          <p:cNvGrpSpPr/>
          <p:nvPr/>
        </p:nvGrpSpPr>
        <p:grpSpPr>
          <a:xfrm>
            <a:off x="-258764" y="6036253"/>
            <a:ext cx="9677401" cy="652605"/>
            <a:chOff x="-258764" y="6136461"/>
            <a:chExt cx="9677401" cy="652605"/>
          </a:xfrm>
        </p:grpSpPr>
        <p:sp>
          <p:nvSpPr>
            <p:cNvPr id="6" name="Rectangle 5"/>
            <p:cNvSpPr/>
            <p:nvPr/>
          </p:nvSpPr>
          <p:spPr bwMode="auto">
            <a:xfrm>
              <a:off x="-258764" y="6136461"/>
              <a:ext cx="9677401" cy="652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198437" y="6240462"/>
              <a:ext cx="8229600" cy="369332"/>
            </a:xfrm>
            <a:prstGeom prst="rect">
              <a:avLst/>
            </a:prstGeom>
          </p:spPr>
          <p:txBody>
            <a:bodyPr wrap="square">
              <a:spAutoFit/>
            </a:bodyPr>
            <a:lstStyle/>
            <a:p>
              <a:r>
                <a:rPr lang="en-US" dirty="0" smtClean="0">
                  <a:gradFill>
                    <a:gsLst>
                      <a:gs pos="0">
                        <a:schemeClr val="bg1"/>
                      </a:gs>
                      <a:gs pos="53000">
                        <a:schemeClr val="bg1"/>
                      </a:gs>
                    </a:gsLst>
                    <a:lin ang="5400000" scaled="0"/>
                  </a:gradFill>
                </a:rPr>
                <a:t>http://aka.ms/Office365DevAPIs</a:t>
              </a:r>
              <a:endParaRPr lang="en-US" dirty="0">
                <a:gradFill>
                  <a:gsLst>
                    <a:gs pos="0">
                      <a:schemeClr val="bg1"/>
                    </a:gs>
                    <a:gs pos="53000">
                      <a:schemeClr val="bg1"/>
                    </a:gs>
                  </a:gsLst>
                  <a:lin ang="5400000" scaled="0"/>
                </a:gradFill>
              </a:endParaRPr>
            </a:p>
          </p:txBody>
        </p:sp>
      </p:grpSp>
    </p:spTree>
    <p:extLst>
      <p:ext uri="{BB962C8B-B14F-4D97-AF65-F5344CB8AC3E}">
        <p14:creationId xmlns:p14="http://schemas.microsoft.com/office/powerpoint/2010/main" val="400436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51099424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ASP.NET MVC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55094825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AngularJS</a:t>
            </a:r>
            <a:r>
              <a:rPr lang="en-US" b="0" dirty="0" smtClean="0"/>
              <a:t> </a:t>
            </a:r>
            <a:r>
              <a:rPr lang="en-US" b="0" dirty="0"/>
              <a:t>HTML/JS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4533854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7185" y="1212342"/>
            <a:ext cx="11375536" cy="2015262"/>
          </a:xfrm>
        </p:spPr>
        <p:txBody>
          <a:bodyPr vert="horz" lIns="146304" tIns="91440" rIns="146304" bIns="91440" rtlCol="0">
            <a:noAutofit/>
          </a:bodyPr>
          <a:lstStyle/>
          <a:p>
            <a:r>
              <a:rPr lang="en-US" sz="4000" dirty="0"/>
              <a:t>New way of calling Office 365 Services</a:t>
            </a:r>
          </a:p>
          <a:p>
            <a:r>
              <a:rPr lang="en-US" sz="4000" dirty="0"/>
              <a:t>Available in </a:t>
            </a:r>
            <a:r>
              <a:rPr lang="en-US" sz="4000" dirty="0" smtClean="0"/>
              <a:t>preview today</a:t>
            </a:r>
            <a:endParaRPr lang="en-US" sz="4000" dirty="0"/>
          </a:p>
          <a:p>
            <a:r>
              <a:rPr lang="en-US" sz="4000" dirty="0"/>
              <a:t>Great samples available</a:t>
            </a:r>
          </a:p>
          <a:p>
            <a:endParaRPr lang="en-US" sz="4000" dirty="0"/>
          </a:p>
        </p:txBody>
      </p:sp>
      <p:sp>
        <p:nvSpPr>
          <p:cNvPr id="2" name="Title 1"/>
          <p:cNvSpPr>
            <a:spLocks noGrp="1"/>
          </p:cNvSpPr>
          <p:nvPr>
            <p:ph type="title"/>
          </p:nvPr>
        </p:nvSpPr>
        <p:spPr/>
        <p:txBody>
          <a:bodyPr/>
          <a:lstStyle/>
          <a:p>
            <a:r>
              <a:rPr lang="en-US" sz="5400" dirty="0" smtClean="0"/>
              <a:t>Conclusion</a:t>
            </a:r>
            <a:endParaRPr lang="en-US" sz="5400" dirty="0"/>
          </a:p>
        </p:txBody>
      </p:sp>
    </p:spTree>
    <p:extLst>
      <p:ext uri="{BB962C8B-B14F-4D97-AF65-F5344CB8AC3E}">
        <p14:creationId xmlns:p14="http://schemas.microsoft.com/office/powerpoint/2010/main" val="3891804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quare"/>
          <p:cNvSpPr/>
          <p:nvPr/>
        </p:nvSpPr>
        <p:spPr bwMode="auto">
          <a:xfrm>
            <a:off x="5053125" y="1011687"/>
            <a:ext cx="2330240" cy="4971181"/>
          </a:xfrm>
          <a:prstGeom prst="rect">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useBgFill="1">
        <p:nvSpPr>
          <p:cNvPr id="4" name="TopMask"/>
          <p:cNvSpPr/>
          <p:nvPr/>
        </p:nvSpPr>
        <p:spPr bwMode="auto">
          <a:xfrm>
            <a:off x="4897771" y="1910"/>
            <a:ext cx="2640939" cy="2330241"/>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19" tIns="46559" rIns="93119" bIns="46559" numCol="1" rtlCol="0" anchor="ctr" anchorCtr="0" compatLnSpc="1">
            <a:prstTxWarp prst="textNoShape">
              <a:avLst/>
            </a:prstTxWarp>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21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mn-ea"/>
              <a:cs typeface="+mn-cs"/>
            </a:endParaRPr>
          </a:p>
        </p:txBody>
      </p:sp>
      <p:sp useBgFill="1">
        <p:nvSpPr>
          <p:cNvPr id="5" name="Bottom Mask"/>
          <p:cNvSpPr/>
          <p:nvPr/>
        </p:nvSpPr>
        <p:spPr bwMode="auto">
          <a:xfrm>
            <a:off x="4897771" y="4662384"/>
            <a:ext cx="2640939" cy="1959078"/>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19" tIns="46559" rIns="93119" bIns="46559" numCol="1" rtlCol="0" anchor="ctr" anchorCtr="0" compatLnSpc="1">
            <a:prstTxWarp prst="textNoShape">
              <a:avLst/>
            </a:prstTxWarp>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21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mn-ea"/>
              <a:cs typeface="+mn-cs"/>
            </a:endParaRPr>
          </a:p>
        </p:txBody>
      </p:sp>
      <p:sp>
        <p:nvSpPr>
          <p:cNvPr id="50" name="Rectangle 49"/>
          <p:cNvSpPr/>
          <p:nvPr/>
        </p:nvSpPr>
        <p:spPr bwMode="auto">
          <a:xfrm>
            <a:off x="2517854" y="2330181"/>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51" name="Rectangle 50"/>
          <p:cNvSpPr/>
          <p:nvPr/>
        </p:nvSpPr>
        <p:spPr bwMode="auto">
          <a:xfrm>
            <a:off x="7591035" y="2330181"/>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49" name="Rectangle 48"/>
          <p:cNvSpPr/>
          <p:nvPr/>
        </p:nvSpPr>
        <p:spPr bwMode="auto">
          <a:xfrm>
            <a:off x="5053125" y="2332147"/>
            <a:ext cx="2330240" cy="2330240"/>
          </a:xfrm>
          <a:prstGeom prst="rect">
            <a:avLst/>
          </a:prstGeom>
          <a:solidFill>
            <a:schemeClr val="tx1"/>
          </a:solidFill>
          <a:ln w="9525" cap="flat" cmpd="sng" algn="ctr">
            <a:noFill/>
            <a:prstDash val="solid"/>
            <a:round/>
            <a:headEnd type="none" w="med" len="med"/>
            <a:tailEnd type="none" w="med" len="med"/>
          </a:ln>
          <a:effectLst/>
        </p:spPr>
        <p:txBody>
          <a:bodyPr rot="0" spcFirstLastPara="0" vertOverflow="overflow" horzOverflow="overflow" vert="horz" wrap="square" lIns="0" tIns="38799" rIns="0" bIns="38799" numCol="1" spcCol="0" rtlCol="0" fromWordArt="0" anchor="ctr" anchorCtr="0" forceAA="0" compatLnSpc="1">
            <a:prstTxWarp prst="textNoShape">
              <a:avLst/>
            </a:prstTxWarp>
            <a:noAutofit/>
          </a:bodyPr>
          <a:lstStyle/>
          <a:p>
            <a:pPr marL="0" marR="0" lvl="0" indent="0" algn="ctr" defTabSz="698414" rtl="0" eaLnBrk="1" fontAlgn="base" latinLnBrk="0" hangingPunct="1">
              <a:lnSpc>
                <a:spcPts val="2243"/>
              </a:lnSpc>
              <a:spcBef>
                <a:spcPct val="0"/>
              </a:spcBef>
              <a:spcAft>
                <a:spcPct val="0"/>
              </a:spcAft>
              <a:buClrTx/>
              <a:buSzTx/>
              <a:buFontTx/>
              <a:buNone/>
              <a:tabLst/>
              <a:defRPr/>
            </a:pPr>
            <a:endParaRPr kumimoji="0" lang="en-US" sz="1798" b="0" i="0" u="none" strike="noStrike" kern="1200" cap="none" spc="0" normalizeH="0" baseline="0" noProof="0" dirty="0">
              <a:ln w="3175">
                <a:noFill/>
              </a:ln>
              <a:gradFill>
                <a:gsLst>
                  <a:gs pos="0">
                    <a:srgbClr val="FFFFFF"/>
                  </a:gs>
                  <a:gs pos="100000">
                    <a:srgbClr val="FFFFFF"/>
                  </a:gs>
                </a:gsLst>
                <a:lin ang="0" scaled="1"/>
              </a:gradFill>
              <a:effectLst/>
              <a:uLnTx/>
              <a:uFillTx/>
              <a:latin typeface="Segoe Pro Light" panose="020B0302040504020203" pitchFamily="34" charset="0"/>
              <a:ea typeface="+mn-ea"/>
              <a:cs typeface="Arial" charset="0"/>
            </a:endParaRPr>
          </a:p>
        </p:txBody>
      </p:sp>
      <p:sp>
        <p:nvSpPr>
          <p:cNvPr id="61" name="Freeform 73"/>
          <p:cNvSpPr>
            <a:spLocks noEditPoints="1"/>
          </p:cNvSpPr>
          <p:nvPr/>
        </p:nvSpPr>
        <p:spPr bwMode="auto">
          <a:xfrm>
            <a:off x="8344778" y="3072004"/>
            <a:ext cx="825105" cy="939137"/>
          </a:xfrm>
          <a:custGeom>
            <a:avLst/>
            <a:gdLst>
              <a:gd name="T0" fmla="*/ 64 w 64"/>
              <a:gd name="T1" fmla="*/ 32 h 73"/>
              <a:gd name="T2" fmla="*/ 32 w 64"/>
              <a:gd name="T3" fmla="*/ 0 h 73"/>
              <a:gd name="T4" fmla="*/ 0 w 64"/>
              <a:gd name="T5" fmla="*/ 32 h 73"/>
              <a:gd name="T6" fmla="*/ 32 w 64"/>
              <a:gd name="T7" fmla="*/ 64 h 73"/>
              <a:gd name="T8" fmla="*/ 38 w 64"/>
              <a:gd name="T9" fmla="*/ 63 h 73"/>
              <a:gd name="T10" fmla="*/ 57 w 64"/>
              <a:gd name="T11" fmla="*/ 73 h 73"/>
              <a:gd name="T12" fmla="*/ 52 w 64"/>
              <a:gd name="T13" fmla="*/ 57 h 73"/>
              <a:gd name="T14" fmla="*/ 64 w 64"/>
              <a:gd name="T15" fmla="*/ 32 h 73"/>
              <a:gd name="T16" fmla="*/ 32 w 64"/>
              <a:gd name="T17" fmla="*/ 47 h 73"/>
              <a:gd name="T18" fmla="*/ 17 w 64"/>
              <a:gd name="T19" fmla="*/ 47 h 73"/>
              <a:gd name="T20" fmla="*/ 17 w 64"/>
              <a:gd name="T21" fmla="*/ 41 h 73"/>
              <a:gd name="T22" fmla="*/ 32 w 64"/>
              <a:gd name="T23" fmla="*/ 41 h 73"/>
              <a:gd name="T24" fmla="*/ 32 w 64"/>
              <a:gd name="T25" fmla="*/ 47 h 73"/>
              <a:gd name="T26" fmla="*/ 48 w 64"/>
              <a:gd name="T27" fmla="*/ 36 h 73"/>
              <a:gd name="T28" fmla="*/ 17 w 64"/>
              <a:gd name="T29" fmla="*/ 36 h 73"/>
              <a:gd name="T30" fmla="*/ 17 w 64"/>
              <a:gd name="T31" fmla="*/ 30 h 73"/>
              <a:gd name="T32" fmla="*/ 48 w 64"/>
              <a:gd name="T33" fmla="*/ 30 h 73"/>
              <a:gd name="T34" fmla="*/ 48 w 64"/>
              <a:gd name="T35" fmla="*/ 36 h 73"/>
              <a:gd name="T36" fmla="*/ 48 w 64"/>
              <a:gd name="T37" fmla="*/ 25 h 73"/>
              <a:gd name="T38" fmla="*/ 17 w 64"/>
              <a:gd name="T39" fmla="*/ 25 h 73"/>
              <a:gd name="T40" fmla="*/ 17 w 64"/>
              <a:gd name="T41" fmla="*/ 19 h 73"/>
              <a:gd name="T42" fmla="*/ 48 w 64"/>
              <a:gd name="T43" fmla="*/ 19 h 73"/>
              <a:gd name="T44" fmla="*/ 48 w 64"/>
              <a:gd name="T45"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3">
                <a:moveTo>
                  <a:pt x="64" y="32"/>
                </a:moveTo>
                <a:cubicBezTo>
                  <a:pt x="64" y="14"/>
                  <a:pt x="50" y="0"/>
                  <a:pt x="32" y="0"/>
                </a:cubicBezTo>
                <a:cubicBezTo>
                  <a:pt x="15" y="0"/>
                  <a:pt x="0" y="14"/>
                  <a:pt x="0" y="32"/>
                </a:cubicBezTo>
                <a:cubicBezTo>
                  <a:pt x="0" y="50"/>
                  <a:pt x="15" y="64"/>
                  <a:pt x="32" y="64"/>
                </a:cubicBezTo>
                <a:cubicBezTo>
                  <a:pt x="34" y="64"/>
                  <a:pt x="36" y="64"/>
                  <a:pt x="38" y="63"/>
                </a:cubicBezTo>
                <a:cubicBezTo>
                  <a:pt x="57" y="73"/>
                  <a:pt x="57" y="73"/>
                  <a:pt x="57" y="73"/>
                </a:cubicBezTo>
                <a:cubicBezTo>
                  <a:pt x="52" y="57"/>
                  <a:pt x="52" y="57"/>
                  <a:pt x="52" y="57"/>
                </a:cubicBezTo>
                <a:cubicBezTo>
                  <a:pt x="60" y="51"/>
                  <a:pt x="64" y="42"/>
                  <a:pt x="64" y="32"/>
                </a:cubicBezTo>
                <a:close/>
                <a:moveTo>
                  <a:pt x="32" y="47"/>
                </a:moveTo>
                <a:cubicBezTo>
                  <a:pt x="17" y="47"/>
                  <a:pt x="17" y="47"/>
                  <a:pt x="17" y="47"/>
                </a:cubicBezTo>
                <a:cubicBezTo>
                  <a:pt x="17" y="41"/>
                  <a:pt x="17" y="41"/>
                  <a:pt x="17" y="41"/>
                </a:cubicBezTo>
                <a:cubicBezTo>
                  <a:pt x="32" y="41"/>
                  <a:pt x="32" y="41"/>
                  <a:pt x="32" y="41"/>
                </a:cubicBezTo>
                <a:lnTo>
                  <a:pt x="32" y="47"/>
                </a:lnTo>
                <a:close/>
                <a:moveTo>
                  <a:pt x="48" y="36"/>
                </a:moveTo>
                <a:cubicBezTo>
                  <a:pt x="17" y="36"/>
                  <a:pt x="17" y="36"/>
                  <a:pt x="17" y="36"/>
                </a:cubicBezTo>
                <a:cubicBezTo>
                  <a:pt x="17" y="30"/>
                  <a:pt x="17" y="30"/>
                  <a:pt x="17" y="30"/>
                </a:cubicBezTo>
                <a:cubicBezTo>
                  <a:pt x="48" y="30"/>
                  <a:pt x="48" y="30"/>
                  <a:pt x="48" y="30"/>
                </a:cubicBezTo>
                <a:lnTo>
                  <a:pt x="48" y="36"/>
                </a:lnTo>
                <a:close/>
                <a:moveTo>
                  <a:pt x="48" y="25"/>
                </a:moveTo>
                <a:cubicBezTo>
                  <a:pt x="17" y="25"/>
                  <a:pt x="17" y="25"/>
                  <a:pt x="17" y="25"/>
                </a:cubicBezTo>
                <a:cubicBezTo>
                  <a:pt x="17" y="19"/>
                  <a:pt x="17" y="19"/>
                  <a:pt x="17" y="19"/>
                </a:cubicBezTo>
                <a:cubicBezTo>
                  <a:pt x="48" y="19"/>
                  <a:pt x="48" y="19"/>
                  <a:pt x="48" y="19"/>
                </a:cubicBezTo>
                <a:lnTo>
                  <a:pt x="48" y="25"/>
                </a:lnTo>
                <a:close/>
              </a:path>
            </a:pathLst>
          </a:custGeom>
          <a:solidFill>
            <a:schemeClr val="accent2"/>
          </a:solidFill>
          <a:ln>
            <a:noFill/>
          </a:ln>
        </p:spPr>
        <p:txBody>
          <a:bodyPr vert="horz" wrap="square" lIns="93121" tIns="46559" rIns="93121" bIns="46559" numCol="1" anchor="t" anchorCtr="0" compatLnSpc="1">
            <a:prstTxWarp prst="textNoShape">
              <a:avLst/>
            </a:prstTxWarp>
          </a:bodyPr>
          <a:lstStyle/>
          <a:p>
            <a:pPr marL="0" marR="0" lvl="0" indent="0" algn="l" defTabSz="931953"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292929"/>
              </a:solidFill>
              <a:effectLst/>
              <a:uLnTx/>
              <a:uFillTx/>
              <a:latin typeface="Segoe Pro" pitchFamily="34" charset="0"/>
              <a:ea typeface="+mn-ea"/>
              <a:cs typeface="+mn-cs"/>
            </a:endParaRPr>
          </a:p>
        </p:txBody>
      </p:sp>
      <p:sp>
        <p:nvSpPr>
          <p:cNvPr id="35" name="Office Logo"/>
          <p:cNvSpPr>
            <a:spLocks/>
          </p:cNvSpPr>
          <p:nvPr/>
        </p:nvSpPr>
        <p:spPr bwMode="auto">
          <a:xfrm>
            <a:off x="5601836" y="2786734"/>
            <a:ext cx="1213214" cy="1450456"/>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chemeClr val="accent2"/>
          </a:solidFill>
          <a:ln>
            <a:noFill/>
          </a:ln>
          <a:extLst/>
        </p:spPr>
        <p:txBody>
          <a:bodyPr vert="horz" wrap="square" lIns="91377" tIns="45689" rIns="91377" bIns="45689" numCol="1" anchor="t" anchorCtr="0" compatLnSpc="1">
            <a:prstTxWarp prst="textNoShape">
              <a:avLst/>
            </a:prstTxWarp>
          </a:bodyPr>
          <a:lstStyle/>
          <a:p>
            <a:pPr marL="0" marR="0" lvl="0" indent="0" algn="l" defTabSz="932098"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bwMode="auto">
          <a:xfrm>
            <a:off x="5887" y="1908"/>
            <a:ext cx="12424710" cy="69907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59" tIns="46559" rIns="46559" bIns="46559" numCol="1" spcCol="0" rtlCol="0" fromWordArt="0" anchor="ctr" anchorCtr="0" forceAA="0" compatLnSpc="1">
            <a:prstTxWarp prst="textNoShape">
              <a:avLst/>
            </a:prstTxWarp>
            <a:noAutofit/>
          </a:bodyPr>
          <a:lstStyle/>
          <a:p>
            <a:pPr marL="0" marR="0" lvl="0" indent="0" algn="ctr" defTabSz="930865" rtl="0" eaLnBrk="1" fontAlgn="base" latinLnBrk="0" hangingPunct="1">
              <a:lnSpc>
                <a:spcPct val="100000"/>
              </a:lnSpc>
              <a:spcBef>
                <a:spcPct val="0"/>
              </a:spcBef>
              <a:spcAft>
                <a:spcPct val="0"/>
              </a:spcAft>
              <a:buClrTx/>
              <a:buSzTx/>
              <a:buFontTx/>
              <a:buNone/>
              <a:tabLst/>
              <a:defRPr/>
            </a:pPr>
            <a:endParaRPr kumimoji="0" lang="en-US" sz="17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Pro" pitchFamily="34" charset="0"/>
              <a:ea typeface="Segoe UI" pitchFamily="34" charset="0"/>
              <a:cs typeface="Segoe UI" pitchFamily="34" charset="0"/>
            </a:endParaRPr>
          </a:p>
        </p:txBody>
      </p:sp>
      <p:sp>
        <p:nvSpPr>
          <p:cNvPr id="89" name="innovation"/>
          <p:cNvSpPr>
            <a:spLocks noGrp="1"/>
          </p:cNvSpPr>
          <p:nvPr/>
        </p:nvSpPr>
        <p:spPr>
          <a:xfrm>
            <a:off x="3566571" y="1206569"/>
            <a:ext cx="1929631"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31172" rtl="0" eaLnBrk="1" fontAlgn="auto" latinLnBrk="0" hangingPunct="1">
              <a:lnSpc>
                <a:spcPct val="90000"/>
              </a:lnSpc>
              <a:spcBef>
                <a:spcPct val="0"/>
              </a:spcBef>
              <a:spcAft>
                <a:spcPts val="0"/>
              </a:spcAft>
              <a:buClrTx/>
              <a:buSzTx/>
              <a:buFontTx/>
              <a:buNone/>
              <a:tabLst>
                <a:tab pos="3079663" algn="l"/>
                <a:tab pos="3905755" algn="l"/>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Dev.</a:t>
            </a:r>
            <a:endParaRPr kumimoji="0" lang="en-US" sz="6095" b="0" i="0" u="none" strike="noStrike" kern="1200" cap="none" spc="-163" normalizeH="0" baseline="0" noProof="0" dirty="0">
              <a:ln w="3175">
                <a:noFill/>
              </a:ln>
              <a:noFill/>
              <a:effectLst/>
              <a:uLnTx/>
              <a:uFillTx/>
              <a:latin typeface="Segoe Pro Light" pitchFamily="34" charset="0"/>
              <a:ea typeface="+mn-ea"/>
              <a:cs typeface="Arial" charset="0"/>
            </a:endParaRPr>
          </a:p>
        </p:txBody>
      </p:sp>
      <p:sp>
        <p:nvSpPr>
          <p:cNvPr id="90" name="differentiation"/>
          <p:cNvSpPr>
            <a:spLocks noGrp="1"/>
          </p:cNvSpPr>
          <p:nvPr/>
        </p:nvSpPr>
        <p:spPr>
          <a:xfrm>
            <a:off x="6700043" y="1206569"/>
            <a:ext cx="2457828"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ctr" defTabSz="931920" rtl="0" eaLnBrk="1" fontAlgn="auto" latinLnBrk="0" hangingPunct="1">
              <a:lnSpc>
                <a:spcPct val="90000"/>
              </a:lnSpc>
              <a:spcBef>
                <a:spcPct val="0"/>
              </a:spcBef>
              <a:spcAft>
                <a:spcPts val="600"/>
              </a:spcAft>
              <a:buClrTx/>
              <a:buSzTx/>
              <a:buFontTx/>
              <a:buNone/>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.com</a:t>
            </a:r>
          </a:p>
        </p:txBody>
      </p:sp>
      <p:sp>
        <p:nvSpPr>
          <p:cNvPr id="44" name="and"/>
          <p:cNvSpPr>
            <a:spLocks noGrp="1"/>
          </p:cNvSpPr>
          <p:nvPr/>
        </p:nvSpPr>
        <p:spPr>
          <a:xfrm>
            <a:off x="5063091" y="1206569"/>
            <a:ext cx="2458444" cy="93170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31172" rtl="0" eaLnBrk="1" fontAlgn="auto" latinLnBrk="0" hangingPunct="1">
              <a:lnSpc>
                <a:spcPct val="90000"/>
              </a:lnSpc>
              <a:spcBef>
                <a:spcPct val="0"/>
              </a:spcBef>
              <a:spcAft>
                <a:spcPts val="0"/>
              </a:spcAft>
              <a:buClrTx/>
              <a:buSzTx/>
              <a:buFontTx/>
              <a:buNone/>
              <a:tabLst>
                <a:tab pos="3079663" algn="l"/>
                <a:tab pos="3905755" algn="l"/>
              </a:tabLst>
              <a:defRPr/>
            </a:pPr>
            <a:r>
              <a:rPr kumimoji="0" lang="en-US" sz="6596" b="0" i="0" u="none" strike="noStrike" kern="1200" cap="none" spc="-150" normalizeH="0" baseline="0" noProof="0" dirty="0">
                <a:ln w="3175">
                  <a:noFill/>
                </a:ln>
                <a:gradFill>
                  <a:gsLst>
                    <a:gs pos="2917">
                      <a:srgbClr val="FFFFFF"/>
                    </a:gs>
                    <a:gs pos="30000">
                      <a:srgbClr val="FFFFFF"/>
                    </a:gs>
                  </a:gsLst>
                  <a:lin ang="5400000" scaled="0"/>
                </a:gradFill>
                <a:effectLst/>
                <a:uLnTx/>
                <a:uFillTx/>
                <a:latin typeface="Segoe UI Light"/>
                <a:ea typeface="+mn-ea"/>
                <a:cs typeface="Arial" charset="0"/>
              </a:rPr>
              <a:t>Office</a:t>
            </a:r>
            <a:endParaRPr kumimoji="0" lang="en-US" sz="6095" b="0" i="0" u="none" strike="noStrike" kern="1200" cap="none" spc="-163" normalizeH="0" baseline="0" noProof="0" dirty="0">
              <a:ln w="3175">
                <a:noFill/>
              </a:ln>
              <a:noFill/>
              <a:effectLst/>
              <a:uLnTx/>
              <a:uFillTx/>
              <a:latin typeface="Segoe Pro Light" pitchFamily="34" charset="0"/>
              <a:ea typeface="+mn-ea"/>
              <a:cs typeface="Arial" charset="0"/>
            </a:endParaRPr>
          </a:p>
        </p:txBody>
      </p:sp>
      <p:sp>
        <p:nvSpPr>
          <p:cNvPr id="36" name="Globe"/>
          <p:cNvSpPr>
            <a:spLocks noEditPoints="1"/>
          </p:cNvSpPr>
          <p:nvPr/>
        </p:nvSpPr>
        <p:spPr bwMode="auto">
          <a:xfrm>
            <a:off x="3220394" y="3090149"/>
            <a:ext cx="916611" cy="916980"/>
          </a:xfrm>
          <a:custGeom>
            <a:avLst/>
            <a:gdLst>
              <a:gd name="T0" fmla="*/ 207 w 207"/>
              <a:gd name="T1" fmla="*/ 104 h 207"/>
              <a:gd name="T2" fmla="*/ 176 w 207"/>
              <a:gd name="T3" fmla="*/ 53 h 207"/>
              <a:gd name="T4" fmla="*/ 178 w 207"/>
              <a:gd name="T5" fmla="*/ 82 h 207"/>
              <a:gd name="T6" fmla="*/ 163 w 207"/>
              <a:gd name="T7" fmla="*/ 97 h 207"/>
              <a:gd name="T8" fmla="*/ 162 w 207"/>
              <a:gd name="T9" fmla="*/ 118 h 207"/>
              <a:gd name="T10" fmla="*/ 147 w 207"/>
              <a:gd name="T11" fmla="*/ 149 h 207"/>
              <a:gd name="T12" fmla="*/ 168 w 207"/>
              <a:gd name="T13" fmla="*/ 178 h 207"/>
              <a:gd name="T14" fmla="*/ 115 w 207"/>
              <a:gd name="T15" fmla="*/ 187 h 207"/>
              <a:gd name="T16" fmla="*/ 90 w 207"/>
              <a:gd name="T17" fmla="*/ 153 h 207"/>
              <a:gd name="T18" fmla="*/ 59 w 207"/>
              <a:gd name="T19" fmla="*/ 145 h 207"/>
              <a:gd name="T20" fmla="*/ 50 w 207"/>
              <a:gd name="T21" fmla="*/ 141 h 207"/>
              <a:gd name="T22" fmla="*/ 65 w 207"/>
              <a:gd name="T23" fmla="*/ 126 h 207"/>
              <a:gd name="T24" fmla="*/ 79 w 207"/>
              <a:gd name="T25" fmla="*/ 106 h 207"/>
              <a:gd name="T26" fmla="*/ 96 w 207"/>
              <a:gd name="T27" fmla="*/ 100 h 207"/>
              <a:gd name="T28" fmla="*/ 99 w 207"/>
              <a:gd name="T29" fmla="*/ 110 h 207"/>
              <a:gd name="T30" fmla="*/ 99 w 207"/>
              <a:gd name="T31" fmla="*/ 115 h 207"/>
              <a:gd name="T32" fmla="*/ 116 w 207"/>
              <a:gd name="T33" fmla="*/ 118 h 207"/>
              <a:gd name="T34" fmla="*/ 113 w 207"/>
              <a:gd name="T35" fmla="*/ 102 h 207"/>
              <a:gd name="T36" fmla="*/ 96 w 207"/>
              <a:gd name="T37" fmla="*/ 81 h 207"/>
              <a:gd name="T38" fmla="*/ 70 w 207"/>
              <a:gd name="T39" fmla="*/ 63 h 207"/>
              <a:gd name="T40" fmla="*/ 64 w 207"/>
              <a:gd name="T41" fmla="*/ 82 h 207"/>
              <a:gd name="T42" fmla="*/ 67 w 207"/>
              <a:gd name="T43" fmla="*/ 61 h 207"/>
              <a:gd name="T44" fmla="*/ 60 w 207"/>
              <a:gd name="T45" fmla="*/ 50 h 207"/>
              <a:gd name="T46" fmla="*/ 55 w 207"/>
              <a:gd name="T47" fmla="*/ 39 h 207"/>
              <a:gd name="T48" fmla="*/ 46 w 207"/>
              <a:gd name="T49" fmla="*/ 52 h 207"/>
              <a:gd name="T50" fmla="*/ 46 w 207"/>
              <a:gd name="T51" fmla="*/ 36 h 207"/>
              <a:gd name="T52" fmla="*/ 31 w 207"/>
              <a:gd name="T53" fmla="*/ 45 h 207"/>
              <a:gd name="T54" fmla="*/ 39 w 207"/>
              <a:gd name="T55" fmla="*/ 54 h 207"/>
              <a:gd name="T56" fmla="*/ 17 w 207"/>
              <a:gd name="T57" fmla="*/ 56 h 207"/>
              <a:gd name="T58" fmla="*/ 74 w 207"/>
              <a:gd name="T59" fmla="*/ 23 h 207"/>
              <a:gd name="T60" fmla="*/ 93 w 207"/>
              <a:gd name="T61" fmla="*/ 7 h 207"/>
              <a:gd name="T62" fmla="*/ 81 w 207"/>
              <a:gd name="T63" fmla="*/ 17 h 207"/>
              <a:gd name="T64" fmla="*/ 98 w 207"/>
              <a:gd name="T65" fmla="*/ 36 h 207"/>
              <a:gd name="T66" fmla="*/ 101 w 207"/>
              <a:gd name="T67" fmla="*/ 43 h 207"/>
              <a:gd name="T68" fmla="*/ 105 w 207"/>
              <a:gd name="T69" fmla="*/ 57 h 207"/>
              <a:gd name="T70" fmla="*/ 128 w 207"/>
              <a:gd name="T71" fmla="*/ 48 h 207"/>
              <a:gd name="T72" fmla="*/ 140 w 207"/>
              <a:gd name="T73" fmla="*/ 28 h 207"/>
              <a:gd name="T74" fmla="*/ 141 w 207"/>
              <a:gd name="T75" fmla="*/ 22 h 207"/>
              <a:gd name="T76" fmla="*/ 170 w 207"/>
              <a:gd name="T77" fmla="*/ 32 h 207"/>
              <a:gd name="T78" fmla="*/ 7 w 207"/>
              <a:gd name="T79" fmla="*/ 85 h 207"/>
              <a:gd name="T80" fmla="*/ 18 w 207"/>
              <a:gd name="T81" fmla="*/ 94 h 207"/>
              <a:gd name="T82" fmla="*/ 30 w 207"/>
              <a:gd name="T83" fmla="*/ 125 h 207"/>
              <a:gd name="T84" fmla="*/ 68 w 207"/>
              <a:gd name="T85" fmla="*/ 169 h 207"/>
              <a:gd name="T86" fmla="*/ 7 w 207"/>
              <a:gd name="T87" fmla="*/ 85 h 207"/>
              <a:gd name="T88" fmla="*/ 100 w 207"/>
              <a:gd name="T89" fmla="*/ 99 h 207"/>
              <a:gd name="T90" fmla="*/ 100 w 207"/>
              <a:gd name="T91" fmla="*/ 99 h 207"/>
              <a:gd name="T92" fmla="*/ 86 w 207"/>
              <a:gd name="T93" fmla="*/ 93 h 207"/>
              <a:gd name="T94" fmla="*/ 87 w 207"/>
              <a:gd name="T95" fmla="*/ 95 h 207"/>
              <a:gd name="T96" fmla="*/ 132 w 207"/>
              <a:gd name="T97" fmla="*/ 10 h 207"/>
              <a:gd name="T98" fmla="*/ 127 w 207"/>
              <a:gd name="T99" fmla="*/ 8 h 207"/>
              <a:gd name="T100" fmla="*/ 67 w 207"/>
              <a:gd name="T101" fmla="*/ 1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207">
                <a:moveTo>
                  <a:pt x="103" y="0"/>
                </a:moveTo>
                <a:cubicBezTo>
                  <a:pt x="46" y="0"/>
                  <a:pt x="0" y="47"/>
                  <a:pt x="0" y="104"/>
                </a:cubicBezTo>
                <a:cubicBezTo>
                  <a:pt x="0" y="161"/>
                  <a:pt x="46" y="207"/>
                  <a:pt x="103" y="207"/>
                </a:cubicBezTo>
                <a:cubicBezTo>
                  <a:pt x="161" y="207"/>
                  <a:pt x="207" y="161"/>
                  <a:pt x="207" y="104"/>
                </a:cubicBezTo>
                <a:cubicBezTo>
                  <a:pt x="207" y="47"/>
                  <a:pt x="161" y="0"/>
                  <a:pt x="103" y="0"/>
                </a:cubicBezTo>
                <a:close/>
                <a:moveTo>
                  <a:pt x="182" y="50"/>
                </a:moveTo>
                <a:cubicBezTo>
                  <a:pt x="181" y="50"/>
                  <a:pt x="181" y="51"/>
                  <a:pt x="180" y="52"/>
                </a:cubicBezTo>
                <a:cubicBezTo>
                  <a:pt x="179" y="49"/>
                  <a:pt x="177" y="51"/>
                  <a:pt x="176" y="53"/>
                </a:cubicBezTo>
                <a:cubicBezTo>
                  <a:pt x="178" y="59"/>
                  <a:pt x="175" y="65"/>
                  <a:pt x="171" y="68"/>
                </a:cubicBezTo>
                <a:cubicBezTo>
                  <a:pt x="171" y="72"/>
                  <a:pt x="172" y="74"/>
                  <a:pt x="173" y="77"/>
                </a:cubicBezTo>
                <a:cubicBezTo>
                  <a:pt x="175" y="77"/>
                  <a:pt x="176" y="76"/>
                  <a:pt x="177" y="77"/>
                </a:cubicBezTo>
                <a:cubicBezTo>
                  <a:pt x="178" y="78"/>
                  <a:pt x="180" y="80"/>
                  <a:pt x="178" y="82"/>
                </a:cubicBezTo>
                <a:cubicBezTo>
                  <a:pt x="178" y="81"/>
                  <a:pt x="178" y="79"/>
                  <a:pt x="177" y="78"/>
                </a:cubicBezTo>
                <a:cubicBezTo>
                  <a:pt x="174" y="79"/>
                  <a:pt x="175" y="84"/>
                  <a:pt x="176" y="86"/>
                </a:cubicBezTo>
                <a:cubicBezTo>
                  <a:pt x="172" y="87"/>
                  <a:pt x="171" y="91"/>
                  <a:pt x="169" y="93"/>
                </a:cubicBezTo>
                <a:cubicBezTo>
                  <a:pt x="167" y="94"/>
                  <a:pt x="164" y="94"/>
                  <a:pt x="163" y="97"/>
                </a:cubicBezTo>
                <a:cubicBezTo>
                  <a:pt x="165" y="98"/>
                  <a:pt x="167" y="100"/>
                  <a:pt x="167" y="104"/>
                </a:cubicBezTo>
                <a:cubicBezTo>
                  <a:pt x="166" y="106"/>
                  <a:pt x="162" y="104"/>
                  <a:pt x="160" y="104"/>
                </a:cubicBezTo>
                <a:cubicBezTo>
                  <a:pt x="157" y="105"/>
                  <a:pt x="159" y="113"/>
                  <a:pt x="158" y="115"/>
                </a:cubicBezTo>
                <a:cubicBezTo>
                  <a:pt x="159" y="116"/>
                  <a:pt x="161" y="116"/>
                  <a:pt x="162" y="118"/>
                </a:cubicBezTo>
                <a:cubicBezTo>
                  <a:pt x="160" y="121"/>
                  <a:pt x="156" y="122"/>
                  <a:pt x="157" y="127"/>
                </a:cubicBezTo>
                <a:cubicBezTo>
                  <a:pt x="154" y="129"/>
                  <a:pt x="149" y="132"/>
                  <a:pt x="148" y="137"/>
                </a:cubicBezTo>
                <a:cubicBezTo>
                  <a:pt x="148" y="139"/>
                  <a:pt x="149" y="141"/>
                  <a:pt x="149" y="143"/>
                </a:cubicBezTo>
                <a:cubicBezTo>
                  <a:pt x="149" y="146"/>
                  <a:pt x="147" y="147"/>
                  <a:pt x="147" y="149"/>
                </a:cubicBezTo>
                <a:cubicBezTo>
                  <a:pt x="148" y="152"/>
                  <a:pt x="154" y="157"/>
                  <a:pt x="157" y="158"/>
                </a:cubicBezTo>
                <a:cubicBezTo>
                  <a:pt x="162" y="156"/>
                  <a:pt x="167" y="153"/>
                  <a:pt x="172" y="155"/>
                </a:cubicBezTo>
                <a:cubicBezTo>
                  <a:pt x="173" y="157"/>
                  <a:pt x="171" y="157"/>
                  <a:pt x="171" y="159"/>
                </a:cubicBezTo>
                <a:cubicBezTo>
                  <a:pt x="175" y="167"/>
                  <a:pt x="167" y="170"/>
                  <a:pt x="168" y="178"/>
                </a:cubicBezTo>
                <a:cubicBezTo>
                  <a:pt x="151" y="193"/>
                  <a:pt x="128" y="202"/>
                  <a:pt x="103" y="202"/>
                </a:cubicBezTo>
                <a:cubicBezTo>
                  <a:pt x="99" y="202"/>
                  <a:pt x="94" y="202"/>
                  <a:pt x="90" y="201"/>
                </a:cubicBezTo>
                <a:cubicBezTo>
                  <a:pt x="96" y="197"/>
                  <a:pt x="105" y="197"/>
                  <a:pt x="108" y="189"/>
                </a:cubicBezTo>
                <a:cubicBezTo>
                  <a:pt x="110" y="189"/>
                  <a:pt x="112" y="187"/>
                  <a:pt x="115" y="187"/>
                </a:cubicBezTo>
                <a:cubicBezTo>
                  <a:pt x="117" y="186"/>
                  <a:pt x="119" y="183"/>
                  <a:pt x="119" y="179"/>
                </a:cubicBezTo>
                <a:cubicBezTo>
                  <a:pt x="121" y="176"/>
                  <a:pt x="125" y="176"/>
                  <a:pt x="125" y="171"/>
                </a:cubicBezTo>
                <a:cubicBezTo>
                  <a:pt x="120" y="168"/>
                  <a:pt x="112" y="167"/>
                  <a:pt x="106" y="165"/>
                </a:cubicBezTo>
                <a:cubicBezTo>
                  <a:pt x="105" y="156"/>
                  <a:pt x="93" y="159"/>
                  <a:pt x="90" y="153"/>
                </a:cubicBezTo>
                <a:cubicBezTo>
                  <a:pt x="85" y="154"/>
                  <a:pt x="82" y="151"/>
                  <a:pt x="78" y="150"/>
                </a:cubicBezTo>
                <a:cubicBezTo>
                  <a:pt x="76" y="151"/>
                  <a:pt x="74" y="153"/>
                  <a:pt x="71" y="154"/>
                </a:cubicBezTo>
                <a:cubicBezTo>
                  <a:pt x="70" y="152"/>
                  <a:pt x="65" y="154"/>
                  <a:pt x="64" y="152"/>
                </a:cubicBezTo>
                <a:cubicBezTo>
                  <a:pt x="66" y="146"/>
                  <a:pt x="63" y="145"/>
                  <a:pt x="59" y="145"/>
                </a:cubicBezTo>
                <a:cubicBezTo>
                  <a:pt x="58" y="142"/>
                  <a:pt x="59" y="141"/>
                  <a:pt x="59" y="139"/>
                </a:cubicBezTo>
                <a:cubicBezTo>
                  <a:pt x="59" y="138"/>
                  <a:pt x="57" y="138"/>
                  <a:pt x="56" y="138"/>
                </a:cubicBezTo>
                <a:cubicBezTo>
                  <a:pt x="54" y="139"/>
                  <a:pt x="54" y="141"/>
                  <a:pt x="53" y="141"/>
                </a:cubicBezTo>
                <a:cubicBezTo>
                  <a:pt x="52" y="141"/>
                  <a:pt x="51" y="141"/>
                  <a:pt x="50" y="141"/>
                </a:cubicBezTo>
                <a:cubicBezTo>
                  <a:pt x="47" y="140"/>
                  <a:pt x="45" y="129"/>
                  <a:pt x="50" y="127"/>
                </a:cubicBezTo>
                <a:cubicBezTo>
                  <a:pt x="55" y="129"/>
                  <a:pt x="56" y="126"/>
                  <a:pt x="62" y="127"/>
                </a:cubicBezTo>
                <a:cubicBezTo>
                  <a:pt x="64" y="129"/>
                  <a:pt x="63" y="134"/>
                  <a:pt x="67" y="134"/>
                </a:cubicBezTo>
                <a:cubicBezTo>
                  <a:pt x="69" y="131"/>
                  <a:pt x="65" y="128"/>
                  <a:pt x="65" y="126"/>
                </a:cubicBezTo>
                <a:cubicBezTo>
                  <a:pt x="66" y="123"/>
                  <a:pt x="70" y="123"/>
                  <a:pt x="71" y="120"/>
                </a:cubicBezTo>
                <a:cubicBezTo>
                  <a:pt x="74" y="117"/>
                  <a:pt x="73" y="114"/>
                  <a:pt x="74" y="111"/>
                </a:cubicBezTo>
                <a:cubicBezTo>
                  <a:pt x="76" y="110"/>
                  <a:pt x="77" y="109"/>
                  <a:pt x="79" y="109"/>
                </a:cubicBezTo>
                <a:cubicBezTo>
                  <a:pt x="79" y="108"/>
                  <a:pt x="79" y="107"/>
                  <a:pt x="79" y="106"/>
                </a:cubicBezTo>
                <a:cubicBezTo>
                  <a:pt x="80" y="104"/>
                  <a:pt x="83" y="103"/>
                  <a:pt x="84" y="102"/>
                </a:cubicBezTo>
                <a:cubicBezTo>
                  <a:pt x="87" y="103"/>
                  <a:pt x="83" y="104"/>
                  <a:pt x="84" y="105"/>
                </a:cubicBezTo>
                <a:cubicBezTo>
                  <a:pt x="88" y="104"/>
                  <a:pt x="92" y="103"/>
                  <a:pt x="93" y="100"/>
                </a:cubicBezTo>
                <a:cubicBezTo>
                  <a:pt x="94" y="100"/>
                  <a:pt x="95" y="100"/>
                  <a:pt x="96" y="100"/>
                </a:cubicBezTo>
                <a:cubicBezTo>
                  <a:pt x="97" y="101"/>
                  <a:pt x="97" y="101"/>
                  <a:pt x="97" y="102"/>
                </a:cubicBezTo>
                <a:cubicBezTo>
                  <a:pt x="97" y="102"/>
                  <a:pt x="97" y="102"/>
                  <a:pt x="97" y="102"/>
                </a:cubicBezTo>
                <a:cubicBezTo>
                  <a:pt x="96" y="102"/>
                  <a:pt x="95" y="102"/>
                  <a:pt x="96" y="103"/>
                </a:cubicBezTo>
                <a:cubicBezTo>
                  <a:pt x="97" y="105"/>
                  <a:pt x="98" y="108"/>
                  <a:pt x="99" y="110"/>
                </a:cubicBezTo>
                <a:cubicBezTo>
                  <a:pt x="100" y="110"/>
                  <a:pt x="101" y="109"/>
                  <a:pt x="101" y="109"/>
                </a:cubicBezTo>
                <a:cubicBezTo>
                  <a:pt x="101" y="110"/>
                  <a:pt x="101" y="111"/>
                  <a:pt x="101" y="112"/>
                </a:cubicBezTo>
                <a:cubicBezTo>
                  <a:pt x="100" y="112"/>
                  <a:pt x="100" y="112"/>
                  <a:pt x="99" y="112"/>
                </a:cubicBezTo>
                <a:cubicBezTo>
                  <a:pt x="99" y="113"/>
                  <a:pt x="99" y="114"/>
                  <a:pt x="99" y="115"/>
                </a:cubicBezTo>
                <a:cubicBezTo>
                  <a:pt x="101" y="116"/>
                  <a:pt x="103" y="115"/>
                  <a:pt x="104" y="114"/>
                </a:cubicBezTo>
                <a:cubicBezTo>
                  <a:pt x="106" y="117"/>
                  <a:pt x="110" y="121"/>
                  <a:pt x="114" y="121"/>
                </a:cubicBezTo>
                <a:cubicBezTo>
                  <a:pt x="115" y="119"/>
                  <a:pt x="111" y="118"/>
                  <a:pt x="112" y="117"/>
                </a:cubicBezTo>
                <a:cubicBezTo>
                  <a:pt x="114" y="117"/>
                  <a:pt x="114" y="118"/>
                  <a:pt x="116" y="118"/>
                </a:cubicBezTo>
                <a:cubicBezTo>
                  <a:pt x="119" y="113"/>
                  <a:pt x="111" y="113"/>
                  <a:pt x="113" y="109"/>
                </a:cubicBezTo>
                <a:cubicBezTo>
                  <a:pt x="115" y="109"/>
                  <a:pt x="115" y="113"/>
                  <a:pt x="117" y="112"/>
                </a:cubicBezTo>
                <a:cubicBezTo>
                  <a:pt x="119" y="111"/>
                  <a:pt x="120" y="109"/>
                  <a:pt x="120" y="107"/>
                </a:cubicBezTo>
                <a:cubicBezTo>
                  <a:pt x="117" y="106"/>
                  <a:pt x="116" y="103"/>
                  <a:pt x="113" y="102"/>
                </a:cubicBezTo>
                <a:cubicBezTo>
                  <a:pt x="115" y="102"/>
                  <a:pt x="114" y="100"/>
                  <a:pt x="114" y="98"/>
                </a:cubicBezTo>
                <a:cubicBezTo>
                  <a:pt x="111" y="94"/>
                  <a:pt x="104" y="94"/>
                  <a:pt x="103" y="87"/>
                </a:cubicBezTo>
                <a:cubicBezTo>
                  <a:pt x="102" y="87"/>
                  <a:pt x="100" y="87"/>
                  <a:pt x="99" y="87"/>
                </a:cubicBezTo>
                <a:cubicBezTo>
                  <a:pt x="98" y="85"/>
                  <a:pt x="97" y="83"/>
                  <a:pt x="96" y="81"/>
                </a:cubicBezTo>
                <a:cubicBezTo>
                  <a:pt x="88" y="81"/>
                  <a:pt x="92" y="71"/>
                  <a:pt x="86" y="68"/>
                </a:cubicBezTo>
                <a:cubicBezTo>
                  <a:pt x="85" y="70"/>
                  <a:pt x="85" y="72"/>
                  <a:pt x="84" y="73"/>
                </a:cubicBezTo>
                <a:cubicBezTo>
                  <a:pt x="82" y="73"/>
                  <a:pt x="82" y="72"/>
                  <a:pt x="80" y="72"/>
                </a:cubicBezTo>
                <a:cubicBezTo>
                  <a:pt x="83" y="67"/>
                  <a:pt x="77" y="62"/>
                  <a:pt x="70" y="63"/>
                </a:cubicBezTo>
                <a:cubicBezTo>
                  <a:pt x="70" y="67"/>
                  <a:pt x="71" y="71"/>
                  <a:pt x="69" y="72"/>
                </a:cubicBezTo>
                <a:cubicBezTo>
                  <a:pt x="71" y="76"/>
                  <a:pt x="71" y="81"/>
                  <a:pt x="67" y="83"/>
                </a:cubicBezTo>
                <a:cubicBezTo>
                  <a:pt x="67" y="85"/>
                  <a:pt x="69" y="87"/>
                  <a:pt x="68" y="89"/>
                </a:cubicBezTo>
                <a:cubicBezTo>
                  <a:pt x="65" y="90"/>
                  <a:pt x="64" y="86"/>
                  <a:pt x="64" y="82"/>
                </a:cubicBezTo>
                <a:cubicBezTo>
                  <a:pt x="60" y="80"/>
                  <a:pt x="53" y="78"/>
                  <a:pt x="50" y="73"/>
                </a:cubicBezTo>
                <a:cubicBezTo>
                  <a:pt x="50" y="65"/>
                  <a:pt x="57" y="63"/>
                  <a:pt x="60" y="58"/>
                </a:cubicBezTo>
                <a:cubicBezTo>
                  <a:pt x="61" y="57"/>
                  <a:pt x="60" y="60"/>
                  <a:pt x="59" y="61"/>
                </a:cubicBezTo>
                <a:cubicBezTo>
                  <a:pt x="61" y="64"/>
                  <a:pt x="65" y="60"/>
                  <a:pt x="67" y="61"/>
                </a:cubicBezTo>
                <a:cubicBezTo>
                  <a:pt x="65" y="57"/>
                  <a:pt x="63" y="53"/>
                  <a:pt x="68" y="51"/>
                </a:cubicBezTo>
                <a:cubicBezTo>
                  <a:pt x="67" y="50"/>
                  <a:pt x="67" y="46"/>
                  <a:pt x="68" y="45"/>
                </a:cubicBezTo>
                <a:cubicBezTo>
                  <a:pt x="67" y="44"/>
                  <a:pt x="65" y="44"/>
                  <a:pt x="64" y="44"/>
                </a:cubicBezTo>
                <a:cubicBezTo>
                  <a:pt x="62" y="46"/>
                  <a:pt x="62" y="49"/>
                  <a:pt x="60" y="50"/>
                </a:cubicBezTo>
                <a:cubicBezTo>
                  <a:pt x="60" y="48"/>
                  <a:pt x="61" y="47"/>
                  <a:pt x="60" y="46"/>
                </a:cubicBezTo>
                <a:cubicBezTo>
                  <a:pt x="59" y="47"/>
                  <a:pt x="59" y="47"/>
                  <a:pt x="59" y="46"/>
                </a:cubicBezTo>
                <a:cubicBezTo>
                  <a:pt x="58" y="46"/>
                  <a:pt x="58" y="47"/>
                  <a:pt x="58" y="48"/>
                </a:cubicBezTo>
                <a:cubicBezTo>
                  <a:pt x="55" y="45"/>
                  <a:pt x="57" y="42"/>
                  <a:pt x="55" y="39"/>
                </a:cubicBezTo>
                <a:cubicBezTo>
                  <a:pt x="55" y="40"/>
                  <a:pt x="54" y="40"/>
                  <a:pt x="54" y="39"/>
                </a:cubicBezTo>
                <a:cubicBezTo>
                  <a:pt x="52" y="39"/>
                  <a:pt x="50" y="45"/>
                  <a:pt x="53" y="46"/>
                </a:cubicBezTo>
                <a:cubicBezTo>
                  <a:pt x="52" y="47"/>
                  <a:pt x="50" y="46"/>
                  <a:pt x="50" y="46"/>
                </a:cubicBezTo>
                <a:cubicBezTo>
                  <a:pt x="48" y="47"/>
                  <a:pt x="48" y="50"/>
                  <a:pt x="46" y="52"/>
                </a:cubicBezTo>
                <a:cubicBezTo>
                  <a:pt x="45" y="52"/>
                  <a:pt x="43" y="51"/>
                  <a:pt x="43" y="51"/>
                </a:cubicBezTo>
                <a:cubicBezTo>
                  <a:pt x="45" y="50"/>
                  <a:pt x="46" y="48"/>
                  <a:pt x="47" y="45"/>
                </a:cubicBezTo>
                <a:cubicBezTo>
                  <a:pt x="47" y="44"/>
                  <a:pt x="45" y="44"/>
                  <a:pt x="44" y="43"/>
                </a:cubicBezTo>
                <a:cubicBezTo>
                  <a:pt x="44" y="39"/>
                  <a:pt x="46" y="39"/>
                  <a:pt x="46" y="36"/>
                </a:cubicBezTo>
                <a:cubicBezTo>
                  <a:pt x="43" y="35"/>
                  <a:pt x="42" y="38"/>
                  <a:pt x="42" y="41"/>
                </a:cubicBezTo>
                <a:cubicBezTo>
                  <a:pt x="39" y="42"/>
                  <a:pt x="38" y="38"/>
                  <a:pt x="36" y="38"/>
                </a:cubicBezTo>
                <a:cubicBezTo>
                  <a:pt x="31" y="37"/>
                  <a:pt x="29" y="42"/>
                  <a:pt x="28" y="47"/>
                </a:cubicBezTo>
                <a:cubicBezTo>
                  <a:pt x="30" y="47"/>
                  <a:pt x="31" y="46"/>
                  <a:pt x="31" y="45"/>
                </a:cubicBezTo>
                <a:cubicBezTo>
                  <a:pt x="33" y="47"/>
                  <a:pt x="33" y="48"/>
                  <a:pt x="36" y="47"/>
                </a:cubicBezTo>
                <a:cubicBezTo>
                  <a:pt x="36" y="48"/>
                  <a:pt x="32" y="47"/>
                  <a:pt x="32" y="49"/>
                </a:cubicBezTo>
                <a:cubicBezTo>
                  <a:pt x="34" y="51"/>
                  <a:pt x="36" y="53"/>
                  <a:pt x="38" y="52"/>
                </a:cubicBezTo>
                <a:cubicBezTo>
                  <a:pt x="38" y="52"/>
                  <a:pt x="39" y="53"/>
                  <a:pt x="39" y="54"/>
                </a:cubicBezTo>
                <a:cubicBezTo>
                  <a:pt x="37" y="53"/>
                  <a:pt x="35" y="53"/>
                  <a:pt x="33" y="54"/>
                </a:cubicBezTo>
                <a:cubicBezTo>
                  <a:pt x="33" y="53"/>
                  <a:pt x="34" y="53"/>
                  <a:pt x="34" y="52"/>
                </a:cubicBezTo>
                <a:cubicBezTo>
                  <a:pt x="29" y="50"/>
                  <a:pt x="21" y="51"/>
                  <a:pt x="20" y="56"/>
                </a:cubicBezTo>
                <a:cubicBezTo>
                  <a:pt x="19" y="56"/>
                  <a:pt x="18" y="56"/>
                  <a:pt x="17" y="56"/>
                </a:cubicBezTo>
                <a:cubicBezTo>
                  <a:pt x="27" y="38"/>
                  <a:pt x="43" y="23"/>
                  <a:pt x="62" y="15"/>
                </a:cubicBezTo>
                <a:cubicBezTo>
                  <a:pt x="60" y="17"/>
                  <a:pt x="60" y="20"/>
                  <a:pt x="64" y="20"/>
                </a:cubicBezTo>
                <a:cubicBezTo>
                  <a:pt x="65" y="22"/>
                  <a:pt x="63" y="22"/>
                  <a:pt x="63" y="23"/>
                </a:cubicBezTo>
                <a:cubicBezTo>
                  <a:pt x="66" y="26"/>
                  <a:pt x="71" y="23"/>
                  <a:pt x="74" y="23"/>
                </a:cubicBezTo>
                <a:cubicBezTo>
                  <a:pt x="75" y="22"/>
                  <a:pt x="74" y="21"/>
                  <a:pt x="75" y="19"/>
                </a:cubicBezTo>
                <a:cubicBezTo>
                  <a:pt x="78" y="18"/>
                  <a:pt x="79" y="15"/>
                  <a:pt x="81" y="13"/>
                </a:cubicBezTo>
                <a:cubicBezTo>
                  <a:pt x="83" y="11"/>
                  <a:pt x="87" y="11"/>
                  <a:pt x="88" y="7"/>
                </a:cubicBezTo>
                <a:cubicBezTo>
                  <a:pt x="90" y="7"/>
                  <a:pt x="91" y="6"/>
                  <a:pt x="93" y="7"/>
                </a:cubicBezTo>
                <a:cubicBezTo>
                  <a:pt x="92" y="8"/>
                  <a:pt x="89" y="8"/>
                  <a:pt x="88" y="10"/>
                </a:cubicBezTo>
                <a:cubicBezTo>
                  <a:pt x="87" y="11"/>
                  <a:pt x="89" y="10"/>
                  <a:pt x="89" y="11"/>
                </a:cubicBezTo>
                <a:cubicBezTo>
                  <a:pt x="88" y="13"/>
                  <a:pt x="83" y="13"/>
                  <a:pt x="81" y="15"/>
                </a:cubicBezTo>
                <a:cubicBezTo>
                  <a:pt x="81" y="16"/>
                  <a:pt x="81" y="16"/>
                  <a:pt x="81" y="17"/>
                </a:cubicBezTo>
                <a:cubicBezTo>
                  <a:pt x="82" y="19"/>
                  <a:pt x="87" y="16"/>
                  <a:pt x="88" y="18"/>
                </a:cubicBezTo>
                <a:cubicBezTo>
                  <a:pt x="85" y="19"/>
                  <a:pt x="83" y="17"/>
                  <a:pt x="82" y="19"/>
                </a:cubicBezTo>
                <a:cubicBezTo>
                  <a:pt x="82" y="21"/>
                  <a:pt x="84" y="20"/>
                  <a:pt x="84" y="23"/>
                </a:cubicBezTo>
                <a:cubicBezTo>
                  <a:pt x="95" y="19"/>
                  <a:pt x="101" y="29"/>
                  <a:pt x="98" y="36"/>
                </a:cubicBezTo>
                <a:cubicBezTo>
                  <a:pt x="100" y="38"/>
                  <a:pt x="101" y="36"/>
                  <a:pt x="103" y="36"/>
                </a:cubicBezTo>
                <a:cubicBezTo>
                  <a:pt x="103" y="37"/>
                  <a:pt x="103" y="38"/>
                  <a:pt x="104" y="38"/>
                </a:cubicBezTo>
                <a:cubicBezTo>
                  <a:pt x="104" y="39"/>
                  <a:pt x="101" y="37"/>
                  <a:pt x="100" y="39"/>
                </a:cubicBezTo>
                <a:cubicBezTo>
                  <a:pt x="100" y="41"/>
                  <a:pt x="100" y="42"/>
                  <a:pt x="101" y="43"/>
                </a:cubicBezTo>
                <a:cubicBezTo>
                  <a:pt x="104" y="44"/>
                  <a:pt x="104" y="42"/>
                  <a:pt x="105" y="42"/>
                </a:cubicBezTo>
                <a:cubicBezTo>
                  <a:pt x="105" y="45"/>
                  <a:pt x="102" y="44"/>
                  <a:pt x="101" y="46"/>
                </a:cubicBezTo>
                <a:cubicBezTo>
                  <a:pt x="100" y="51"/>
                  <a:pt x="103" y="53"/>
                  <a:pt x="103" y="57"/>
                </a:cubicBezTo>
                <a:cubicBezTo>
                  <a:pt x="104" y="58"/>
                  <a:pt x="104" y="57"/>
                  <a:pt x="105" y="57"/>
                </a:cubicBezTo>
                <a:cubicBezTo>
                  <a:pt x="103" y="63"/>
                  <a:pt x="110" y="68"/>
                  <a:pt x="114" y="69"/>
                </a:cubicBezTo>
                <a:cubicBezTo>
                  <a:pt x="118" y="68"/>
                  <a:pt x="116" y="62"/>
                  <a:pt x="118" y="60"/>
                </a:cubicBezTo>
                <a:cubicBezTo>
                  <a:pt x="118" y="57"/>
                  <a:pt x="119" y="56"/>
                  <a:pt x="120" y="54"/>
                </a:cubicBezTo>
                <a:cubicBezTo>
                  <a:pt x="124" y="54"/>
                  <a:pt x="127" y="52"/>
                  <a:pt x="128" y="48"/>
                </a:cubicBezTo>
                <a:cubicBezTo>
                  <a:pt x="133" y="47"/>
                  <a:pt x="140" y="46"/>
                  <a:pt x="141" y="42"/>
                </a:cubicBezTo>
                <a:cubicBezTo>
                  <a:pt x="141" y="39"/>
                  <a:pt x="138" y="37"/>
                  <a:pt x="139" y="33"/>
                </a:cubicBezTo>
                <a:cubicBezTo>
                  <a:pt x="140" y="33"/>
                  <a:pt x="140" y="31"/>
                  <a:pt x="141" y="30"/>
                </a:cubicBezTo>
                <a:cubicBezTo>
                  <a:pt x="141" y="29"/>
                  <a:pt x="141" y="29"/>
                  <a:pt x="140" y="28"/>
                </a:cubicBezTo>
                <a:cubicBezTo>
                  <a:pt x="141" y="27"/>
                  <a:pt x="141" y="30"/>
                  <a:pt x="142" y="29"/>
                </a:cubicBezTo>
                <a:cubicBezTo>
                  <a:pt x="142" y="29"/>
                  <a:pt x="143" y="28"/>
                  <a:pt x="143" y="28"/>
                </a:cubicBezTo>
                <a:cubicBezTo>
                  <a:pt x="142" y="26"/>
                  <a:pt x="139" y="25"/>
                  <a:pt x="138" y="23"/>
                </a:cubicBezTo>
                <a:cubicBezTo>
                  <a:pt x="138" y="22"/>
                  <a:pt x="140" y="23"/>
                  <a:pt x="141" y="22"/>
                </a:cubicBezTo>
                <a:cubicBezTo>
                  <a:pt x="140" y="20"/>
                  <a:pt x="138" y="20"/>
                  <a:pt x="137" y="18"/>
                </a:cubicBezTo>
                <a:cubicBezTo>
                  <a:pt x="136" y="15"/>
                  <a:pt x="139" y="14"/>
                  <a:pt x="139" y="12"/>
                </a:cubicBezTo>
                <a:cubicBezTo>
                  <a:pt x="148" y="15"/>
                  <a:pt x="156" y="20"/>
                  <a:pt x="163" y="25"/>
                </a:cubicBezTo>
                <a:cubicBezTo>
                  <a:pt x="165" y="28"/>
                  <a:pt x="168" y="30"/>
                  <a:pt x="170" y="32"/>
                </a:cubicBezTo>
                <a:cubicBezTo>
                  <a:pt x="170" y="32"/>
                  <a:pt x="170" y="31"/>
                  <a:pt x="170" y="31"/>
                </a:cubicBezTo>
                <a:cubicBezTo>
                  <a:pt x="179" y="39"/>
                  <a:pt x="186" y="49"/>
                  <a:pt x="192" y="60"/>
                </a:cubicBezTo>
                <a:cubicBezTo>
                  <a:pt x="189" y="56"/>
                  <a:pt x="187" y="52"/>
                  <a:pt x="182" y="50"/>
                </a:cubicBezTo>
                <a:close/>
                <a:moveTo>
                  <a:pt x="7" y="85"/>
                </a:moveTo>
                <a:cubicBezTo>
                  <a:pt x="8" y="82"/>
                  <a:pt x="8" y="78"/>
                  <a:pt x="12" y="77"/>
                </a:cubicBezTo>
                <a:cubicBezTo>
                  <a:pt x="14" y="80"/>
                  <a:pt x="13" y="85"/>
                  <a:pt x="16" y="86"/>
                </a:cubicBezTo>
                <a:cubicBezTo>
                  <a:pt x="16" y="88"/>
                  <a:pt x="17" y="89"/>
                  <a:pt x="18" y="91"/>
                </a:cubicBezTo>
                <a:cubicBezTo>
                  <a:pt x="18" y="92"/>
                  <a:pt x="18" y="93"/>
                  <a:pt x="18" y="94"/>
                </a:cubicBezTo>
                <a:cubicBezTo>
                  <a:pt x="19" y="96"/>
                  <a:pt x="20" y="99"/>
                  <a:pt x="21" y="100"/>
                </a:cubicBezTo>
                <a:cubicBezTo>
                  <a:pt x="17" y="110"/>
                  <a:pt x="23" y="115"/>
                  <a:pt x="26" y="121"/>
                </a:cubicBezTo>
                <a:cubicBezTo>
                  <a:pt x="29" y="126"/>
                  <a:pt x="30" y="134"/>
                  <a:pt x="35" y="135"/>
                </a:cubicBezTo>
                <a:cubicBezTo>
                  <a:pt x="35" y="131"/>
                  <a:pt x="31" y="128"/>
                  <a:pt x="30" y="125"/>
                </a:cubicBezTo>
                <a:cubicBezTo>
                  <a:pt x="37" y="130"/>
                  <a:pt x="38" y="145"/>
                  <a:pt x="51" y="145"/>
                </a:cubicBezTo>
                <a:cubicBezTo>
                  <a:pt x="53" y="147"/>
                  <a:pt x="57" y="148"/>
                  <a:pt x="59" y="150"/>
                </a:cubicBezTo>
                <a:cubicBezTo>
                  <a:pt x="61" y="154"/>
                  <a:pt x="65" y="156"/>
                  <a:pt x="70" y="156"/>
                </a:cubicBezTo>
                <a:cubicBezTo>
                  <a:pt x="73" y="161"/>
                  <a:pt x="67" y="163"/>
                  <a:pt x="68" y="169"/>
                </a:cubicBezTo>
                <a:cubicBezTo>
                  <a:pt x="69" y="174"/>
                  <a:pt x="78" y="181"/>
                  <a:pt x="82" y="183"/>
                </a:cubicBezTo>
                <a:cubicBezTo>
                  <a:pt x="83" y="191"/>
                  <a:pt x="81" y="196"/>
                  <a:pt x="82" y="200"/>
                </a:cubicBezTo>
                <a:cubicBezTo>
                  <a:pt x="38" y="190"/>
                  <a:pt x="5" y="151"/>
                  <a:pt x="5" y="104"/>
                </a:cubicBezTo>
                <a:cubicBezTo>
                  <a:pt x="5" y="97"/>
                  <a:pt x="5" y="91"/>
                  <a:pt x="7" y="85"/>
                </a:cubicBezTo>
                <a:close/>
                <a:moveTo>
                  <a:pt x="80" y="96"/>
                </a:moveTo>
                <a:cubicBezTo>
                  <a:pt x="81" y="96"/>
                  <a:pt x="79" y="98"/>
                  <a:pt x="79" y="98"/>
                </a:cubicBezTo>
                <a:cubicBezTo>
                  <a:pt x="78" y="98"/>
                  <a:pt x="80" y="97"/>
                  <a:pt x="80" y="96"/>
                </a:cubicBezTo>
                <a:close/>
                <a:moveTo>
                  <a:pt x="100" y="99"/>
                </a:moveTo>
                <a:cubicBezTo>
                  <a:pt x="100" y="99"/>
                  <a:pt x="100" y="99"/>
                  <a:pt x="100" y="100"/>
                </a:cubicBezTo>
                <a:cubicBezTo>
                  <a:pt x="100" y="100"/>
                  <a:pt x="100" y="100"/>
                  <a:pt x="99" y="100"/>
                </a:cubicBezTo>
                <a:cubicBezTo>
                  <a:pt x="99" y="100"/>
                  <a:pt x="99" y="99"/>
                  <a:pt x="99" y="99"/>
                </a:cubicBezTo>
                <a:cubicBezTo>
                  <a:pt x="99" y="99"/>
                  <a:pt x="99" y="99"/>
                  <a:pt x="100" y="99"/>
                </a:cubicBezTo>
                <a:close/>
                <a:moveTo>
                  <a:pt x="89" y="97"/>
                </a:moveTo>
                <a:cubicBezTo>
                  <a:pt x="89" y="97"/>
                  <a:pt x="88" y="97"/>
                  <a:pt x="88" y="98"/>
                </a:cubicBezTo>
                <a:cubicBezTo>
                  <a:pt x="88" y="98"/>
                  <a:pt x="87" y="98"/>
                  <a:pt x="87" y="98"/>
                </a:cubicBezTo>
                <a:cubicBezTo>
                  <a:pt x="86" y="96"/>
                  <a:pt x="88" y="94"/>
                  <a:pt x="86" y="93"/>
                </a:cubicBezTo>
                <a:cubicBezTo>
                  <a:pt x="83" y="93"/>
                  <a:pt x="83" y="95"/>
                  <a:pt x="80" y="96"/>
                </a:cubicBezTo>
                <a:cubicBezTo>
                  <a:pt x="81" y="93"/>
                  <a:pt x="84" y="93"/>
                  <a:pt x="86" y="92"/>
                </a:cubicBezTo>
                <a:cubicBezTo>
                  <a:pt x="86" y="93"/>
                  <a:pt x="87" y="93"/>
                  <a:pt x="87" y="94"/>
                </a:cubicBezTo>
                <a:cubicBezTo>
                  <a:pt x="87" y="94"/>
                  <a:pt x="87" y="95"/>
                  <a:pt x="87" y="95"/>
                </a:cubicBezTo>
                <a:cubicBezTo>
                  <a:pt x="87" y="96"/>
                  <a:pt x="89" y="95"/>
                  <a:pt x="89" y="97"/>
                </a:cubicBezTo>
                <a:close/>
                <a:moveTo>
                  <a:pt x="131" y="9"/>
                </a:moveTo>
                <a:cubicBezTo>
                  <a:pt x="132" y="9"/>
                  <a:pt x="132" y="9"/>
                  <a:pt x="132" y="9"/>
                </a:cubicBezTo>
                <a:cubicBezTo>
                  <a:pt x="132" y="10"/>
                  <a:pt x="132" y="10"/>
                  <a:pt x="132" y="10"/>
                </a:cubicBezTo>
                <a:cubicBezTo>
                  <a:pt x="131" y="10"/>
                  <a:pt x="131" y="9"/>
                  <a:pt x="131" y="9"/>
                </a:cubicBezTo>
                <a:close/>
                <a:moveTo>
                  <a:pt x="128" y="8"/>
                </a:moveTo>
                <a:cubicBezTo>
                  <a:pt x="128" y="8"/>
                  <a:pt x="128" y="8"/>
                  <a:pt x="128" y="8"/>
                </a:cubicBezTo>
                <a:cubicBezTo>
                  <a:pt x="128" y="8"/>
                  <a:pt x="128" y="8"/>
                  <a:pt x="127" y="8"/>
                </a:cubicBezTo>
                <a:cubicBezTo>
                  <a:pt x="128" y="8"/>
                  <a:pt x="128" y="8"/>
                  <a:pt x="128" y="8"/>
                </a:cubicBezTo>
                <a:close/>
                <a:moveTo>
                  <a:pt x="68" y="12"/>
                </a:moveTo>
                <a:cubicBezTo>
                  <a:pt x="68" y="12"/>
                  <a:pt x="68" y="12"/>
                  <a:pt x="68" y="12"/>
                </a:cubicBezTo>
                <a:cubicBezTo>
                  <a:pt x="68" y="12"/>
                  <a:pt x="67" y="12"/>
                  <a:pt x="67" y="12"/>
                </a:cubicBezTo>
                <a:cubicBezTo>
                  <a:pt x="67" y="12"/>
                  <a:pt x="67" y="12"/>
                  <a:pt x="68" y="12"/>
                </a:cubicBezTo>
                <a:close/>
              </a:path>
            </a:pathLst>
          </a:custGeom>
          <a:solidFill>
            <a:schemeClr val="accent2"/>
          </a:solidFill>
          <a:ln>
            <a:noFill/>
          </a:ln>
          <a:extLst/>
        </p:spPr>
        <p:txBody>
          <a:bodyPr vert="horz" wrap="square" lIns="91377" tIns="45689" rIns="91377" bIns="45689" numCol="1" anchor="t" anchorCtr="0" compatLnSpc="1">
            <a:prstTxWarp prst="textNoShape">
              <a:avLst/>
            </a:prstTxWarp>
          </a:bodyPr>
          <a:lstStyle/>
          <a:p>
            <a:pPr marL="0" marR="0" lvl="0" indent="0" algn="l" defTabSz="913553" rtl="0" eaLnBrk="1" fontAlgn="auto" latinLnBrk="0" hangingPunct="1">
              <a:lnSpc>
                <a:spcPct val="100000"/>
              </a:lnSpc>
              <a:spcBef>
                <a:spcPts val="0"/>
              </a:spcBef>
              <a:spcAft>
                <a:spcPts val="0"/>
              </a:spcAft>
              <a:buClrTx/>
              <a:buSzTx/>
              <a:buFontTx/>
              <a:buNone/>
              <a:tabLst/>
              <a:defRPr/>
            </a:pPr>
            <a:endParaRPr kumimoji="0" lang="en-US" sz="1698"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TextBox 36"/>
          <p:cNvSpPr txBox="1"/>
          <p:nvPr/>
        </p:nvSpPr>
        <p:spPr>
          <a:xfrm>
            <a:off x="3312669" y="4870302"/>
            <a:ext cx="6179534" cy="627406"/>
          </a:xfrm>
          <a:prstGeom prst="rect">
            <a:avLst/>
          </a:prstGeom>
          <a:noFill/>
        </p:spPr>
        <p:txBody>
          <a:bodyPr wrap="square" lIns="182753" tIns="146204" rIns="182753" bIns="146204" rtlCol="0">
            <a:spAutoFit/>
          </a:bodyPr>
          <a:lstStyle/>
          <a:p>
            <a:pPr marL="0" marR="0" lvl="0" indent="0" algn="l" defTabSz="932098" rtl="0" eaLnBrk="1" fontAlgn="auto" latinLnBrk="0" hangingPunct="1">
              <a:lnSpc>
                <a:spcPct val="90000"/>
              </a:lnSpc>
              <a:spcBef>
                <a:spcPts val="0"/>
              </a:spcBef>
              <a:spcAft>
                <a:spcPts val="600"/>
              </a:spcAft>
              <a:buClrTx/>
              <a:buSzTx/>
              <a:buFontTx/>
              <a:buNone/>
              <a:tabLst/>
              <a:defRPr/>
            </a:pPr>
            <a:r>
              <a:rPr kumimoji="0" lang="en-US" sz="239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One stop shop for Office Developer Platform</a:t>
            </a:r>
          </a:p>
        </p:txBody>
      </p:sp>
      <p:grpSp>
        <p:nvGrpSpPr>
          <p:cNvPr id="38" name="Group 37"/>
          <p:cNvGrpSpPr/>
          <p:nvPr/>
        </p:nvGrpSpPr>
        <p:grpSpPr>
          <a:xfrm>
            <a:off x="5003" y="-92280"/>
            <a:ext cx="12426473" cy="7399542"/>
            <a:chOff x="0" y="-93725"/>
            <a:chExt cx="12436475" cy="7402520"/>
          </a:xfrm>
        </p:grpSpPr>
        <p:sp>
          <p:nvSpPr>
            <p:cNvPr id="39" name="Rectangle 38"/>
            <p:cNvSpPr/>
            <p:nvPr/>
          </p:nvSpPr>
          <p:spPr bwMode="auto">
            <a:xfrm>
              <a:off x="0" y="-1"/>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0" y="0"/>
              <a:ext cx="12436475" cy="110013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58" y="-93725"/>
              <a:ext cx="11115965" cy="7402520"/>
            </a:xfrm>
            <a:prstGeom prst="rect">
              <a:avLst/>
            </a:prstGeom>
          </p:spPr>
        </p:pic>
      </p:grpSp>
    </p:spTree>
    <p:extLst>
      <p:ext uri="{BB962C8B-B14F-4D97-AF65-F5344CB8AC3E}">
        <p14:creationId xmlns:p14="http://schemas.microsoft.com/office/powerpoint/2010/main" val="1318489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0" presetClass="entr" presetSubtype="0" fill="hold" grpId="0" nodeType="withEffect">
                                  <p:stCondLst>
                                    <p:cond delay="25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950"/>
                                        <p:tgtEl>
                                          <p:spTgt spid="89"/>
                                        </p:tgtEl>
                                      </p:cBhvr>
                                    </p:animEffect>
                                  </p:childTnLst>
                                </p:cTn>
                              </p:par>
                              <p:par>
                                <p:cTn id="12" presetID="63" presetClass="path" presetSubtype="0" decel="100000" fill="hold" grpId="1" nodeType="withEffect">
                                  <p:stCondLst>
                                    <p:cond delay="250"/>
                                  </p:stCondLst>
                                  <p:childTnLst>
                                    <p:animMotion origin="layout" path="M -0.02412 -5.03858E-7 L -1.77176E-6 -5.03858E-7 " pathEditMode="relative" rAng="0" ptsTypes="AA">
                                      <p:cBhvr>
                                        <p:cTn id="13" dur="950" fill="hold"/>
                                        <p:tgtEl>
                                          <p:spTgt spid="89"/>
                                        </p:tgtEl>
                                        <p:attrNameLst>
                                          <p:attrName>ppt_x</p:attrName>
                                          <p:attrName>ppt_y</p:attrName>
                                        </p:attrNameLst>
                                      </p:cBhvr>
                                      <p:rCtr x="1200" y="0"/>
                                    </p:animMotion>
                                  </p:childTnLst>
                                </p:cTn>
                              </p:par>
                              <p:par>
                                <p:cTn id="14" presetID="10" presetClass="entr" presetSubtype="0" fill="hold" grpId="0" nodeType="withEffect">
                                  <p:stCondLst>
                                    <p:cond delay="35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950"/>
                                        <p:tgtEl>
                                          <p:spTgt spid="44"/>
                                        </p:tgtEl>
                                      </p:cBhvr>
                                    </p:animEffect>
                                  </p:childTnLst>
                                </p:cTn>
                              </p:par>
                              <p:par>
                                <p:cTn id="17" presetID="63" presetClass="path" presetSubtype="0" decel="100000" fill="hold" grpId="1" nodeType="withEffect">
                                  <p:stCondLst>
                                    <p:cond delay="350"/>
                                  </p:stCondLst>
                                  <p:childTnLst>
                                    <p:animMotion origin="layout" path="M -0.02413 -5.03858E-7 L 5.10595E-7 -5.03858E-7 " pathEditMode="relative" rAng="0" ptsTypes="AA">
                                      <p:cBhvr>
                                        <p:cTn id="18" dur="950" fill="hold"/>
                                        <p:tgtEl>
                                          <p:spTgt spid="44"/>
                                        </p:tgtEl>
                                        <p:attrNameLst>
                                          <p:attrName>ppt_x</p:attrName>
                                          <p:attrName>ppt_y</p:attrName>
                                        </p:attrNameLst>
                                      </p:cBhvr>
                                      <p:rCtr x="1200" y="0"/>
                                    </p:animMotion>
                                  </p:childTnLst>
                                </p:cTn>
                              </p:par>
                              <p:par>
                                <p:cTn id="19" presetID="10" presetClass="entr" presetSubtype="0" fill="hold" grpId="0" nodeType="withEffect">
                                  <p:stCondLst>
                                    <p:cond delay="45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950"/>
                                        <p:tgtEl>
                                          <p:spTgt spid="90"/>
                                        </p:tgtEl>
                                      </p:cBhvr>
                                    </p:animEffect>
                                  </p:childTnLst>
                                </p:cTn>
                              </p:par>
                              <p:par>
                                <p:cTn id="22" presetID="63" presetClass="path" presetSubtype="0" decel="100000" fill="hold" grpId="1" nodeType="withEffect">
                                  <p:stCondLst>
                                    <p:cond delay="450"/>
                                  </p:stCondLst>
                                  <p:childTnLst>
                                    <p:animMotion origin="layout" path="M -0.02413 -5.03858E-7 L 4.68981E-6 -5.03858E-7 " pathEditMode="relative" rAng="0" ptsTypes="AA">
                                      <p:cBhvr>
                                        <p:cTn id="23" dur="950" fill="hold"/>
                                        <p:tgtEl>
                                          <p:spTgt spid="90"/>
                                        </p:tgtEl>
                                        <p:attrNameLst>
                                          <p:attrName>ppt_x</p:attrName>
                                          <p:attrName>ppt_y</p:attrName>
                                        </p:attrNameLst>
                                      </p:cBhvr>
                                      <p:rCtr x="1200" y="0"/>
                                    </p:animMotion>
                                  </p:childTnLst>
                                </p:cTn>
                              </p:par>
                              <p:par>
                                <p:cTn id="24" presetID="10" presetClass="entr" presetSubtype="0" fill="hold" grpId="0" nodeType="withEffect">
                                  <p:stCondLst>
                                    <p:cond delay="45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childTnLst>
                                </p:cTn>
                              </p:par>
                              <p:par>
                                <p:cTn id="27" presetID="63" presetClass="path" presetSubtype="0" decel="100000" fill="hold" grpId="1" nodeType="withEffect">
                                  <p:stCondLst>
                                    <p:cond delay="450"/>
                                  </p:stCondLst>
                                  <p:childTnLst>
                                    <p:animMotion origin="layout" path="M -0.02412 -2.35588E-6 L -2.84146E-6 -2.35588E-6 " pathEditMode="relative" rAng="0" ptsTypes="AA">
                                      <p:cBhvr>
                                        <p:cTn id="28" dur="1000" fill="hold"/>
                                        <p:tgtEl>
                                          <p:spTgt spid="37"/>
                                        </p:tgtEl>
                                        <p:attrNameLst>
                                          <p:attrName>ppt_x</p:attrName>
                                          <p:attrName>ppt_y</p:attrName>
                                        </p:attrNameLst>
                                      </p:cBhvr>
                                      <p:rCtr x="1200" y="0"/>
                                    </p:animMotion>
                                  </p:childTnLst>
                                </p:cTn>
                              </p:par>
                              <p:par>
                                <p:cTn id="29" presetID="6" presetClass="emph" presetSubtype="0" accel="100000" autoRev="1" fill="hold" grpId="2" nodeType="withEffect">
                                  <p:stCondLst>
                                    <p:cond delay="50"/>
                                  </p:stCondLst>
                                  <p:childTnLst>
                                    <p:animScale>
                                      <p:cBhvr>
                                        <p:cTn id="30" dur="500" fill="hold"/>
                                        <p:tgtEl>
                                          <p:spTgt spid="37"/>
                                        </p:tgtEl>
                                      </p:cBhvr>
                                      <p:by x="92000" y="92000"/>
                                    </p:animScale>
                                  </p:childTnLst>
                                </p:cTn>
                              </p:par>
                              <p:par>
                                <p:cTn id="31" presetID="10" presetClass="entr" presetSubtype="0" fill="hold" grpId="4" nodeType="withEffect">
                                  <p:stCondLst>
                                    <p:cond delay="100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300"/>
                                        <p:tgtEl>
                                          <p:spTgt spid="50"/>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300"/>
                                        <p:tgtEl>
                                          <p:spTgt spid="36"/>
                                        </p:tgtEl>
                                      </p:cBhvr>
                                    </p:animEffect>
                                  </p:childTnLst>
                                </p:cTn>
                              </p:par>
                              <p:par>
                                <p:cTn id="37" presetID="6" presetClass="emph" presetSubtype="0" accel="100000" autoRev="1" fill="hold" grpId="1" nodeType="withEffect">
                                  <p:stCondLst>
                                    <p:cond delay="0"/>
                                  </p:stCondLst>
                                  <p:childTnLst>
                                    <p:animScale>
                                      <p:cBhvr>
                                        <p:cTn id="38" dur="750" fill="hold"/>
                                        <p:tgtEl>
                                          <p:spTgt spid="36"/>
                                        </p:tgtEl>
                                      </p:cBhvr>
                                      <p:by x="0" y="0"/>
                                    </p:animScale>
                                  </p:childTnLst>
                                </p:cTn>
                              </p:par>
                              <p:par>
                                <p:cTn id="39" presetID="6" presetClass="emph" presetSubtype="0" accel="100000" autoRev="1" fill="hold" grpId="3" nodeType="withEffect">
                                  <p:stCondLst>
                                    <p:cond delay="0"/>
                                  </p:stCondLst>
                                  <p:childTnLst>
                                    <p:animScale>
                                      <p:cBhvr>
                                        <p:cTn id="40" dur="750" fill="hold"/>
                                        <p:tgtEl>
                                          <p:spTgt spid="50"/>
                                        </p:tgtEl>
                                      </p:cBhvr>
                                      <p:by x="0" y="0"/>
                                    </p:animScale>
                                  </p:childTnLst>
                                </p:cTn>
                              </p:par>
                              <p:par>
                                <p:cTn id="41" presetID="10" presetClass="entr" presetSubtype="0" fill="hold" grpId="1" nodeType="withEffect">
                                  <p:stCondLst>
                                    <p:cond delay="105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300"/>
                                        <p:tgtEl>
                                          <p:spTgt spid="49"/>
                                        </p:tgtEl>
                                      </p:cBhvr>
                                    </p:animEffect>
                                  </p:childTnLst>
                                </p:cTn>
                              </p:par>
                              <p:par>
                                <p:cTn id="44" presetID="10" presetClass="entr" presetSubtype="0" fill="hold" grpId="0" nodeType="withEffect">
                                  <p:stCondLst>
                                    <p:cond delay="105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300"/>
                                        <p:tgtEl>
                                          <p:spTgt spid="35"/>
                                        </p:tgtEl>
                                      </p:cBhvr>
                                    </p:animEffect>
                                  </p:childTnLst>
                                </p:cTn>
                              </p:par>
                              <p:par>
                                <p:cTn id="47" presetID="6" presetClass="emph" presetSubtype="0" accel="100000" autoRev="1" fill="hold" grpId="0" nodeType="withEffect">
                                  <p:stCondLst>
                                    <p:cond delay="50"/>
                                  </p:stCondLst>
                                  <p:childTnLst>
                                    <p:animScale>
                                      <p:cBhvr>
                                        <p:cTn id="48" dur="750" fill="hold"/>
                                        <p:tgtEl>
                                          <p:spTgt spid="49"/>
                                        </p:tgtEl>
                                      </p:cBhvr>
                                      <p:by x="0" y="0"/>
                                    </p:animScale>
                                  </p:childTnLst>
                                </p:cTn>
                              </p:par>
                              <p:par>
                                <p:cTn id="49" presetID="6" presetClass="emph" presetSubtype="0" accel="100000" autoRev="1" fill="hold" grpId="1" nodeType="withEffect">
                                  <p:stCondLst>
                                    <p:cond delay="50"/>
                                  </p:stCondLst>
                                  <p:childTnLst>
                                    <p:animScale>
                                      <p:cBhvr>
                                        <p:cTn id="50" dur="750" fill="hold"/>
                                        <p:tgtEl>
                                          <p:spTgt spid="35"/>
                                        </p:tgtEl>
                                      </p:cBhvr>
                                      <p:by x="0" y="0"/>
                                    </p:animScale>
                                  </p:childTnLst>
                                </p:cTn>
                              </p:par>
                              <p:par>
                                <p:cTn id="51" presetID="10" presetClass="entr" presetSubtype="0" fill="hold" grpId="5" nodeType="withEffect">
                                  <p:stCondLst>
                                    <p:cond delay="11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300"/>
                                        <p:tgtEl>
                                          <p:spTgt spid="51"/>
                                        </p:tgtEl>
                                      </p:cBhvr>
                                    </p:animEffect>
                                  </p:childTnLst>
                                </p:cTn>
                              </p:par>
                              <p:par>
                                <p:cTn id="54" presetID="10" presetClass="entr" presetSubtype="0" fill="hold" grpId="4" nodeType="withEffect">
                                  <p:stCondLst>
                                    <p:cond delay="110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300"/>
                                        <p:tgtEl>
                                          <p:spTgt spid="61"/>
                                        </p:tgtEl>
                                      </p:cBhvr>
                                    </p:animEffect>
                                  </p:childTnLst>
                                </p:cTn>
                              </p:par>
                              <p:par>
                                <p:cTn id="57" presetID="6" presetClass="emph" presetSubtype="0" accel="100000" autoRev="1" fill="hold" grpId="4" nodeType="withEffect">
                                  <p:stCondLst>
                                    <p:cond delay="100"/>
                                  </p:stCondLst>
                                  <p:childTnLst>
                                    <p:animScale>
                                      <p:cBhvr>
                                        <p:cTn id="58" dur="750" fill="hold"/>
                                        <p:tgtEl>
                                          <p:spTgt spid="51"/>
                                        </p:tgtEl>
                                      </p:cBhvr>
                                      <p:by x="0" y="0"/>
                                    </p:animScale>
                                  </p:childTnLst>
                                </p:cTn>
                              </p:par>
                              <p:par>
                                <p:cTn id="59" presetID="6" presetClass="emph" presetSubtype="0" accel="100000" autoRev="1" fill="hold" grpId="5" nodeType="withEffect">
                                  <p:stCondLst>
                                    <p:cond delay="100"/>
                                  </p:stCondLst>
                                  <p:childTnLst>
                                    <p:animScale>
                                      <p:cBhvr>
                                        <p:cTn id="60" dur="750" fill="hold"/>
                                        <p:tgtEl>
                                          <p:spTgt spid="61"/>
                                        </p:tgtEl>
                                      </p:cBhvr>
                                      <p:by x="0" y="0"/>
                                    </p:animScale>
                                  </p:childTnLst>
                                </p:cTn>
                              </p:par>
                              <p:par>
                                <p:cTn id="61" presetID="1" presetClass="entr" presetSubtype="0" fill="hold" grpId="2"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xit" presetSubtype="0" fill="hold" grpId="3"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6" presetClass="emph" presetSubtype="0" fill="hold" grpId="4" nodeType="withEffect">
                                  <p:stCondLst>
                                    <p:cond delay="0"/>
                                  </p:stCondLst>
                                  <p:childTnLst>
                                    <p:animScale>
                                      <p:cBhvr>
                                        <p:cTn id="66" dur="10" fill="hold"/>
                                        <p:tgtEl>
                                          <p:spTgt spid="35"/>
                                        </p:tgtEl>
                                      </p:cBhvr>
                                      <p:by x="80000" y="80000"/>
                                    </p:animScale>
                                  </p:childTnLst>
                                </p:cTn>
                              </p:par>
                              <p:par>
                                <p:cTn id="67" presetID="2" presetClass="entr" presetSubtype="4" decel="100000" fill="hold" grpId="2"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5" nodeType="withEffect">
                                  <p:stCondLst>
                                    <p:cond delay="10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3" nodeType="withEffect">
                                  <p:stCondLst>
                                    <p:cond delay="200"/>
                                  </p:stCondLst>
                                  <p:childTnLst>
                                    <p:set>
                                      <p:cBhvr>
                                        <p:cTn id="76" dur="1" fill="hold">
                                          <p:stCondLst>
                                            <p:cond delay="0"/>
                                          </p:stCondLst>
                                        </p:cTn>
                                        <p:tgtEl>
                                          <p:spTgt spid="61"/>
                                        </p:tgtEl>
                                        <p:attrNameLst>
                                          <p:attrName>style.visibility</p:attrName>
                                        </p:attrNameLst>
                                      </p:cBhvr>
                                      <p:to>
                                        <p:strVal val="visible"/>
                                      </p:to>
                                    </p:set>
                                    <p:anim calcmode="lin" valueType="num">
                                      <p:cBhvr additive="base">
                                        <p:cTn id="77" dur="500" fill="hold"/>
                                        <p:tgtEl>
                                          <p:spTgt spid="61"/>
                                        </p:tgtEl>
                                        <p:attrNameLst>
                                          <p:attrName>ppt_x</p:attrName>
                                        </p:attrNameLst>
                                      </p:cBhvr>
                                      <p:tavLst>
                                        <p:tav tm="0">
                                          <p:val>
                                            <p:strVal val="#ppt_x"/>
                                          </p:val>
                                        </p:tav>
                                        <p:tav tm="100000">
                                          <p:val>
                                            <p:strVal val="#ppt_x"/>
                                          </p:val>
                                        </p:tav>
                                      </p:tavLst>
                                    </p:anim>
                                    <p:anim calcmode="lin" valueType="num">
                                      <p:cBhvr additive="base">
                                        <p:cTn id="7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3" nodeType="clickEffect">
                                  <p:stCondLst>
                                    <p:cond delay="0"/>
                                  </p:stCondLst>
                                  <p:childTnLst>
                                    <p:animEffect transition="out" filter="fade">
                                      <p:cBhvr>
                                        <p:cTn id="82" dur="250"/>
                                        <p:tgtEl>
                                          <p:spTgt spid="36"/>
                                        </p:tgtEl>
                                      </p:cBhvr>
                                    </p:animEffect>
                                    <p:set>
                                      <p:cBhvr>
                                        <p:cTn id="83" dur="1" fill="hold">
                                          <p:stCondLst>
                                            <p:cond delay="249"/>
                                          </p:stCondLst>
                                        </p:cTn>
                                        <p:tgtEl>
                                          <p:spTgt spid="36"/>
                                        </p:tgtEl>
                                        <p:attrNameLst>
                                          <p:attrName>style.visibility</p:attrName>
                                        </p:attrNameLst>
                                      </p:cBhvr>
                                      <p:to>
                                        <p:strVal val="hidden"/>
                                      </p:to>
                                    </p:set>
                                  </p:childTnLst>
                                </p:cTn>
                              </p:par>
                              <p:par>
                                <p:cTn id="84" presetID="10" presetClass="exit" presetSubtype="0" fill="hold" grpId="3"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par>
                                <p:cTn id="87" presetID="6" presetClass="emph" presetSubtype="0" decel="100000" fill="hold" grpId="4" nodeType="withEffect">
                                  <p:stCondLst>
                                    <p:cond delay="0"/>
                                  </p:stCondLst>
                                  <p:childTnLst>
                                    <p:animScale>
                                      <p:cBhvr>
                                        <p:cTn id="88" dur="500" fill="hold"/>
                                        <p:tgtEl>
                                          <p:spTgt spid="36"/>
                                        </p:tgtEl>
                                      </p:cBhvr>
                                      <p:by x="80000" y="80000"/>
                                    </p:animScale>
                                  </p:childTnLst>
                                </p:cTn>
                              </p:par>
                              <p:par>
                                <p:cTn id="89" presetID="42" presetClass="path" presetSubtype="0" decel="100000" fill="hold" grpId="5" nodeType="withEffect">
                                  <p:stCondLst>
                                    <p:cond delay="0"/>
                                  </p:stCondLst>
                                  <p:childTnLst>
                                    <p:animMotion origin="layout" path="M -4.41409E-6 -2.82342E-6 L 0.03013 -2.82342E-6 " pathEditMode="relative" rAng="0" ptsTypes="AA">
                                      <p:cBhvr>
                                        <p:cTn id="90" dur="500" fill="hold"/>
                                        <p:tgtEl>
                                          <p:spTgt spid="36"/>
                                        </p:tgtEl>
                                        <p:attrNameLst>
                                          <p:attrName>ppt_x</p:attrName>
                                          <p:attrName>ppt_y</p:attrName>
                                        </p:attrNameLst>
                                      </p:cBhvr>
                                      <p:rCtr x="1506" y="0"/>
                                    </p:animMotion>
                                  </p:childTnLst>
                                </p:cTn>
                              </p:par>
                              <p:par>
                                <p:cTn id="91" presetID="10" presetClass="exit" presetSubtype="0" fill="hold" grpId="0" nodeType="withEffect">
                                  <p:stCondLst>
                                    <p:cond delay="0"/>
                                  </p:stCondLst>
                                  <p:childTnLst>
                                    <p:animEffect transition="out" filter="fade">
                                      <p:cBhvr>
                                        <p:cTn id="92" dur="250"/>
                                        <p:tgtEl>
                                          <p:spTgt spid="61"/>
                                        </p:tgtEl>
                                      </p:cBhvr>
                                    </p:animEffect>
                                    <p:set>
                                      <p:cBhvr>
                                        <p:cTn id="93" dur="1" fill="hold">
                                          <p:stCondLst>
                                            <p:cond delay="249"/>
                                          </p:stCondLst>
                                        </p:cTn>
                                        <p:tgtEl>
                                          <p:spTgt spid="61"/>
                                        </p:tgtEl>
                                        <p:attrNameLst>
                                          <p:attrName>style.visibility</p:attrName>
                                        </p:attrNameLst>
                                      </p:cBhvr>
                                      <p:to>
                                        <p:strVal val="hidden"/>
                                      </p:to>
                                    </p:set>
                                  </p:childTnLst>
                                </p:cTn>
                              </p:par>
                              <p:par>
                                <p:cTn id="94" presetID="6" presetClass="emph" presetSubtype="0" decel="100000" fill="hold" grpId="1" nodeType="withEffect">
                                  <p:stCondLst>
                                    <p:cond delay="0"/>
                                  </p:stCondLst>
                                  <p:childTnLst>
                                    <p:animScale>
                                      <p:cBhvr>
                                        <p:cTn id="95" dur="500" fill="hold"/>
                                        <p:tgtEl>
                                          <p:spTgt spid="61"/>
                                        </p:tgtEl>
                                      </p:cBhvr>
                                      <p:by x="80000" y="80000"/>
                                    </p:animScale>
                                  </p:childTnLst>
                                </p:cTn>
                              </p:par>
                              <p:par>
                                <p:cTn id="96" presetID="42" presetClass="path" presetSubtype="0" decel="100000" fill="hold" grpId="2" nodeType="withEffect">
                                  <p:stCondLst>
                                    <p:cond delay="0"/>
                                  </p:stCondLst>
                                  <p:childTnLst>
                                    <p:animMotion origin="layout" path="M 4.41409E-6 -4.97049E-6 L -0.02885 -4.97049E-6 " pathEditMode="relative" rAng="0" ptsTypes="AA">
                                      <p:cBhvr>
                                        <p:cTn id="97" dur="500" fill="hold"/>
                                        <p:tgtEl>
                                          <p:spTgt spid="61"/>
                                        </p:tgtEl>
                                        <p:attrNameLst>
                                          <p:attrName>ppt_x</p:attrName>
                                          <p:attrName>ppt_y</p:attrName>
                                        </p:attrNameLst>
                                      </p:cBhvr>
                                      <p:rCtr x="-1442" y="0"/>
                                    </p:animMotion>
                                  </p:childTnLst>
                                </p:cTn>
                              </p:par>
                              <p:par>
                                <p:cTn id="98" presetID="10" presetClass="exit" presetSubtype="0" fill="hold" grpId="3" nodeType="withEffect">
                                  <p:stCondLst>
                                    <p:cond delay="0"/>
                                  </p:stCondLst>
                                  <p:childTnLst>
                                    <p:animEffect transition="out" filter="fade">
                                      <p:cBhvr>
                                        <p:cTn id="99" dur="250"/>
                                        <p:tgtEl>
                                          <p:spTgt spid="44"/>
                                        </p:tgtEl>
                                      </p:cBhvr>
                                    </p:animEffect>
                                    <p:set>
                                      <p:cBhvr>
                                        <p:cTn id="100" dur="1" fill="hold">
                                          <p:stCondLst>
                                            <p:cond delay="249"/>
                                          </p:stCondLst>
                                        </p:cTn>
                                        <p:tgtEl>
                                          <p:spTgt spid="44"/>
                                        </p:tgtEl>
                                        <p:attrNameLst>
                                          <p:attrName>style.visibility</p:attrName>
                                        </p:attrNameLst>
                                      </p:cBhvr>
                                      <p:to>
                                        <p:strVal val="hidden"/>
                                      </p:to>
                                    </p:set>
                                  </p:childTnLst>
                                </p:cTn>
                              </p:par>
                              <p:par>
                                <p:cTn id="101" presetID="6" presetClass="emph" presetSubtype="0" decel="100000" fill="hold" grpId="2" nodeType="withEffect">
                                  <p:stCondLst>
                                    <p:cond delay="0"/>
                                  </p:stCondLst>
                                  <p:childTnLst>
                                    <p:animScale>
                                      <p:cBhvr>
                                        <p:cTn id="102" dur="1000" fill="hold"/>
                                        <p:tgtEl>
                                          <p:spTgt spid="44"/>
                                        </p:tgtEl>
                                      </p:cBhvr>
                                      <p:by x="0" y="0"/>
                                    </p:animScale>
                                  </p:childTnLst>
                                </p:cTn>
                              </p:par>
                              <p:par>
                                <p:cTn id="103" presetID="42" presetClass="path" presetSubtype="0" decel="100000" fill="hold" grpId="4" nodeType="withEffect">
                                  <p:stCondLst>
                                    <p:cond delay="0"/>
                                  </p:stCondLst>
                                  <p:childTnLst>
                                    <p:animMotion origin="layout" path="M 5.10595E-7 -5.03858E-7 L 5.10595E-7 0.27871 " pathEditMode="relative" rAng="0" ptsTypes="AA">
                                      <p:cBhvr>
                                        <p:cTn id="104" dur="1000" fill="hold"/>
                                        <p:tgtEl>
                                          <p:spTgt spid="44"/>
                                        </p:tgtEl>
                                        <p:attrNameLst>
                                          <p:attrName>ppt_x</p:attrName>
                                          <p:attrName>ppt_y</p:attrName>
                                        </p:attrNameLst>
                                      </p:cBhvr>
                                      <p:rCtr x="0" y="13936"/>
                                    </p:animMotion>
                                  </p:childTnLst>
                                </p:cTn>
                              </p:par>
                              <p:par>
                                <p:cTn id="105" presetID="10" presetClass="exit" presetSubtype="0" fill="hold" grpId="3" nodeType="withEffect">
                                  <p:stCondLst>
                                    <p:cond delay="0"/>
                                  </p:stCondLst>
                                  <p:childTnLst>
                                    <p:animEffect transition="out" filter="fade">
                                      <p:cBhvr>
                                        <p:cTn id="106" dur="250"/>
                                        <p:tgtEl>
                                          <p:spTgt spid="89"/>
                                        </p:tgtEl>
                                      </p:cBhvr>
                                    </p:animEffect>
                                    <p:set>
                                      <p:cBhvr>
                                        <p:cTn id="107" dur="1" fill="hold">
                                          <p:stCondLst>
                                            <p:cond delay="249"/>
                                          </p:stCondLst>
                                        </p:cTn>
                                        <p:tgtEl>
                                          <p:spTgt spid="89"/>
                                        </p:tgtEl>
                                        <p:attrNameLst>
                                          <p:attrName>style.visibility</p:attrName>
                                        </p:attrNameLst>
                                      </p:cBhvr>
                                      <p:to>
                                        <p:strVal val="hidden"/>
                                      </p:to>
                                    </p:set>
                                  </p:childTnLst>
                                </p:cTn>
                              </p:par>
                              <p:par>
                                <p:cTn id="108" presetID="6" presetClass="emph" presetSubtype="0" decel="100000" fill="hold" grpId="2" nodeType="withEffect">
                                  <p:stCondLst>
                                    <p:cond delay="0"/>
                                  </p:stCondLst>
                                  <p:childTnLst>
                                    <p:animScale>
                                      <p:cBhvr>
                                        <p:cTn id="109" dur="1000" fill="hold"/>
                                        <p:tgtEl>
                                          <p:spTgt spid="89"/>
                                        </p:tgtEl>
                                      </p:cBhvr>
                                      <p:by x="0" y="0"/>
                                    </p:animScale>
                                  </p:childTnLst>
                                </p:cTn>
                              </p:par>
                              <p:par>
                                <p:cTn id="110" presetID="42" presetClass="path" presetSubtype="0" decel="100000" fill="hold" grpId="4" nodeType="withEffect">
                                  <p:stCondLst>
                                    <p:cond delay="0"/>
                                  </p:stCondLst>
                                  <p:childTnLst>
                                    <p:animMotion origin="layout" path="M -1.77176E-6 -5.03858E-7 L -1.77176E-6 0.27871 " pathEditMode="relative" rAng="0" ptsTypes="AA">
                                      <p:cBhvr>
                                        <p:cTn id="111" dur="1000" fill="hold"/>
                                        <p:tgtEl>
                                          <p:spTgt spid="89"/>
                                        </p:tgtEl>
                                        <p:attrNameLst>
                                          <p:attrName>ppt_x</p:attrName>
                                          <p:attrName>ppt_y</p:attrName>
                                        </p:attrNameLst>
                                      </p:cBhvr>
                                      <p:rCtr x="0" y="13936"/>
                                    </p:animMotion>
                                  </p:childTnLst>
                                </p:cTn>
                              </p:par>
                              <p:par>
                                <p:cTn id="112" presetID="10" presetClass="exit" presetSubtype="0" fill="hold" grpId="3" nodeType="withEffect">
                                  <p:stCondLst>
                                    <p:cond delay="0"/>
                                  </p:stCondLst>
                                  <p:childTnLst>
                                    <p:animEffect transition="out" filter="fade">
                                      <p:cBhvr>
                                        <p:cTn id="113" dur="250"/>
                                        <p:tgtEl>
                                          <p:spTgt spid="90"/>
                                        </p:tgtEl>
                                      </p:cBhvr>
                                    </p:animEffect>
                                    <p:set>
                                      <p:cBhvr>
                                        <p:cTn id="114" dur="1" fill="hold">
                                          <p:stCondLst>
                                            <p:cond delay="249"/>
                                          </p:stCondLst>
                                        </p:cTn>
                                        <p:tgtEl>
                                          <p:spTgt spid="90"/>
                                        </p:tgtEl>
                                        <p:attrNameLst>
                                          <p:attrName>style.visibility</p:attrName>
                                        </p:attrNameLst>
                                      </p:cBhvr>
                                      <p:to>
                                        <p:strVal val="hidden"/>
                                      </p:to>
                                    </p:set>
                                  </p:childTnLst>
                                </p:cTn>
                              </p:par>
                              <p:par>
                                <p:cTn id="115" presetID="6" presetClass="emph" presetSubtype="0" decel="100000" fill="hold" grpId="2" nodeType="withEffect">
                                  <p:stCondLst>
                                    <p:cond delay="0"/>
                                  </p:stCondLst>
                                  <p:childTnLst>
                                    <p:animScale>
                                      <p:cBhvr>
                                        <p:cTn id="116" dur="1000" fill="hold"/>
                                        <p:tgtEl>
                                          <p:spTgt spid="90"/>
                                        </p:tgtEl>
                                      </p:cBhvr>
                                      <p:by x="0" y="0"/>
                                    </p:animScale>
                                  </p:childTnLst>
                                </p:cTn>
                              </p:par>
                              <p:par>
                                <p:cTn id="117" presetID="42" presetClass="path" presetSubtype="0" decel="100000" fill="hold" grpId="4" nodeType="withEffect">
                                  <p:stCondLst>
                                    <p:cond delay="0"/>
                                  </p:stCondLst>
                                  <p:childTnLst>
                                    <p:animMotion origin="layout" path="M 4.68981E-6 -5.03858E-7 L 4.68981E-6 0.27871 " pathEditMode="relative" rAng="0" ptsTypes="AA">
                                      <p:cBhvr>
                                        <p:cTn id="118" dur="1000" fill="hold"/>
                                        <p:tgtEl>
                                          <p:spTgt spid="90"/>
                                        </p:tgtEl>
                                        <p:attrNameLst>
                                          <p:attrName>ppt_x</p:attrName>
                                          <p:attrName>ppt_y</p:attrName>
                                        </p:attrNameLst>
                                      </p:cBhvr>
                                      <p:rCtr x="0" y="13936"/>
                                    </p:animMotion>
                                  </p:childTnLst>
                                </p:cTn>
                              </p:par>
                              <p:par>
                                <p:cTn id="119" presetID="1" presetClass="entr" presetSubtype="0" fill="hold" grpId="4" nodeType="withEffect">
                                  <p:stCondLst>
                                    <p:cond delay="0"/>
                                  </p:stCondLst>
                                  <p:childTnLst>
                                    <p:set>
                                      <p:cBhvr>
                                        <p:cTn id="120" dur="1" fill="hold">
                                          <p:stCondLst>
                                            <p:cond delay="0"/>
                                          </p:stCondLst>
                                        </p:cTn>
                                        <p:tgtEl>
                                          <p:spTgt spid="3"/>
                                        </p:tgtEl>
                                        <p:attrNameLst>
                                          <p:attrName>style.visibility</p:attrName>
                                        </p:attrNameLst>
                                      </p:cBhvr>
                                      <p:to>
                                        <p:strVal val="visible"/>
                                      </p:to>
                                    </p:set>
                                  </p:childTnLst>
                                </p:cTn>
                              </p:par>
                              <p:par>
                                <p:cTn id="121" presetID="6" presetClass="emph" presetSubtype="0" accel="36000" decel="64000" autoRev="1" fill="hold" grpId="3" nodeType="withEffect">
                                  <p:stCondLst>
                                    <p:cond delay="0"/>
                                  </p:stCondLst>
                                  <p:childTnLst>
                                    <p:animScale>
                                      <p:cBhvr>
                                        <p:cTn id="122" dur="250" fill="hold"/>
                                        <p:tgtEl>
                                          <p:spTgt spid="3"/>
                                        </p:tgtEl>
                                      </p:cBhvr>
                                      <p:by x="0" y="100000"/>
                                    </p:animScale>
                                  </p:childTnLst>
                                </p:cTn>
                              </p:par>
                              <p:par>
                                <p:cTn id="123" presetID="6" presetClass="emph" presetSubtype="0" accel="24000" decel="76000" fill="hold" grpId="0" nodeType="withEffect">
                                  <p:stCondLst>
                                    <p:cond delay="0"/>
                                  </p:stCondLst>
                                  <p:childTnLst>
                                    <p:animScale>
                                      <p:cBhvr>
                                        <p:cTn id="124" dur="600" fill="hold"/>
                                        <p:tgtEl>
                                          <p:spTgt spid="3"/>
                                        </p:tgtEl>
                                      </p:cBhvr>
                                      <p:by x="100000" y="300000"/>
                                    </p:animScale>
                                  </p:childTnLst>
                                </p:cTn>
                              </p:par>
                              <p:par>
                                <p:cTn id="125" presetID="6" presetClass="emph" presetSubtype="0" accel="24000" decel="76000" fill="hold" grpId="1" nodeType="withEffect">
                                  <p:stCondLst>
                                    <p:cond delay="0"/>
                                  </p:stCondLst>
                                  <p:childTnLst>
                                    <p:animScale>
                                      <p:cBhvr>
                                        <p:cTn id="126" dur="600" fill="hold"/>
                                        <p:tgtEl>
                                          <p:spTgt spid="3"/>
                                        </p:tgtEl>
                                      </p:cBhvr>
                                      <p:by x="533200" y="100000"/>
                                    </p:animScale>
                                  </p:childTnLst>
                                </p:cTn>
                              </p:par>
                              <p:par>
                                <p:cTn id="127" presetID="42" presetClass="path" presetSubtype="0" accel="50667" decel="49333" fill="hold" grpId="4" nodeType="withEffect">
                                  <p:stCondLst>
                                    <p:cond delay="0"/>
                                  </p:stCondLst>
                                  <p:childTnLst>
                                    <p:animMotion origin="layout" path="M 0 -1.01226E-6 L 0 -0.33295 " pathEditMode="relative" rAng="0" ptsTypes="AA">
                                      <p:cBhvr>
                                        <p:cTn id="128" dur="600" fill="hold"/>
                                        <p:tgtEl>
                                          <p:spTgt spid="4"/>
                                        </p:tgtEl>
                                        <p:attrNameLst>
                                          <p:attrName>ppt_x</p:attrName>
                                          <p:attrName>ppt_y</p:attrName>
                                        </p:attrNameLst>
                                      </p:cBhvr>
                                      <p:rCtr x="0" y="-16659"/>
                                    </p:animMotion>
                                  </p:childTnLst>
                                </p:cTn>
                              </p:par>
                              <p:par>
                                <p:cTn id="129" presetID="42" presetClass="path" presetSubtype="0" accel="50667" decel="49333" fill="hold" grpId="4" nodeType="withEffect">
                                  <p:stCondLst>
                                    <p:cond delay="0"/>
                                  </p:stCondLst>
                                  <p:childTnLst>
                                    <p:animMotion origin="layout" path="M 0 2.67363E-6 L 0 0.33295 " pathEditMode="relative" rAng="0" ptsTypes="AA">
                                      <p:cBhvr>
                                        <p:cTn id="130" dur="600" fill="hold"/>
                                        <p:tgtEl>
                                          <p:spTgt spid="5"/>
                                        </p:tgtEl>
                                        <p:attrNameLst>
                                          <p:attrName>ppt_x</p:attrName>
                                          <p:attrName>ppt_y</p:attrName>
                                        </p:attrNameLst>
                                      </p:cBhvr>
                                      <p:rCtr x="0" y="16636"/>
                                    </p:animMotion>
                                  </p:childTnLst>
                                </p:cTn>
                              </p:par>
                              <p:par>
                                <p:cTn id="131" presetID="6" presetClass="emph" presetSubtype="0" accel="100000" fill="hold" grpId="0" nodeType="withEffect">
                                  <p:stCondLst>
                                    <p:cond delay="0"/>
                                  </p:stCondLst>
                                  <p:childTnLst>
                                    <p:animScale>
                                      <p:cBhvr>
                                        <p:cTn id="132" dur="250" fill="hold"/>
                                        <p:tgtEl>
                                          <p:spTgt spid="4"/>
                                        </p:tgtEl>
                                      </p:cBhvr>
                                      <p:by x="533200" y="100000"/>
                                    </p:animScale>
                                  </p:childTnLst>
                                </p:cTn>
                              </p:par>
                              <p:par>
                                <p:cTn id="133" presetID="8" presetClass="emph" presetSubtype="0" accel="100000" fill="hold" grpId="1" nodeType="withEffect">
                                  <p:stCondLst>
                                    <p:cond delay="0"/>
                                  </p:stCondLst>
                                  <p:childTnLst>
                                    <p:animRot by="2400000">
                                      <p:cBhvr>
                                        <p:cTn id="134" dur="250" fill="hold"/>
                                        <p:tgtEl>
                                          <p:spTgt spid="4"/>
                                        </p:tgtEl>
                                        <p:attrNameLst>
                                          <p:attrName>r</p:attrName>
                                        </p:attrNameLst>
                                      </p:cBhvr>
                                    </p:animRot>
                                  </p:childTnLst>
                                </p:cTn>
                              </p:par>
                              <p:par>
                                <p:cTn id="135" presetID="8" presetClass="emph" presetSubtype="0" fill="hold" grpId="2" nodeType="withEffect">
                                  <p:stCondLst>
                                    <p:cond delay="250"/>
                                  </p:stCondLst>
                                  <p:childTnLst>
                                    <p:animRot by="-3600000">
                                      <p:cBhvr>
                                        <p:cTn id="136" dur="10" fill="hold"/>
                                        <p:tgtEl>
                                          <p:spTgt spid="4"/>
                                        </p:tgtEl>
                                        <p:attrNameLst>
                                          <p:attrName>r</p:attrName>
                                        </p:attrNameLst>
                                      </p:cBhvr>
                                    </p:animRot>
                                  </p:childTnLst>
                                </p:cTn>
                              </p:par>
                              <p:par>
                                <p:cTn id="137" presetID="19" presetClass="emph" presetSubtype="0" fill="hold" grpId="2" nodeType="withEffect">
                                  <p:stCondLst>
                                    <p:cond delay="250"/>
                                  </p:stCondLst>
                                  <p:childTnLst>
                                    <p:animClr clrSpc="rgb" dir="cw">
                                      <p:cBhvr override="childStyle">
                                        <p:cTn id="138" dur="10" fill="hold"/>
                                        <p:tgtEl>
                                          <p:spTgt spid="3"/>
                                        </p:tgtEl>
                                        <p:attrNameLst>
                                          <p:attrName>style.color</p:attrName>
                                        </p:attrNameLst>
                                      </p:cBhvr>
                                      <p:to>
                                        <a:srgbClr val="FFFFFF"/>
                                      </p:to>
                                    </p:animClr>
                                    <p:animClr clrSpc="rgb" dir="cw">
                                      <p:cBhvr>
                                        <p:cTn id="139" dur="10" fill="hold"/>
                                        <p:tgtEl>
                                          <p:spTgt spid="3"/>
                                        </p:tgtEl>
                                        <p:attrNameLst>
                                          <p:attrName>fillcolor</p:attrName>
                                        </p:attrNameLst>
                                      </p:cBhvr>
                                      <p:to>
                                        <a:srgbClr val="FFFFFF"/>
                                      </p:to>
                                    </p:animClr>
                                    <p:set>
                                      <p:cBhvr>
                                        <p:cTn id="140" dur="10" fill="hold"/>
                                        <p:tgtEl>
                                          <p:spTgt spid="3"/>
                                        </p:tgtEl>
                                        <p:attrNameLst>
                                          <p:attrName>fill.type</p:attrName>
                                        </p:attrNameLst>
                                      </p:cBhvr>
                                      <p:to>
                                        <p:strVal val="solid"/>
                                      </p:to>
                                    </p:set>
                                    <p:set>
                                      <p:cBhvr>
                                        <p:cTn id="141" dur="10" fill="hold"/>
                                        <p:tgtEl>
                                          <p:spTgt spid="3"/>
                                        </p:tgtEl>
                                        <p:attrNameLst>
                                          <p:attrName>fill.on</p:attrName>
                                        </p:attrNameLst>
                                      </p:cBhvr>
                                      <p:to>
                                        <p:strVal val="true"/>
                                      </p:to>
                                    </p:set>
                                  </p:childTnLst>
                                </p:cTn>
                              </p:par>
                              <p:par>
                                <p:cTn id="142" presetID="8" presetClass="emph" presetSubtype="0" decel="100000" fill="hold" grpId="3" nodeType="withEffect">
                                  <p:stCondLst>
                                    <p:cond delay="260"/>
                                  </p:stCondLst>
                                  <p:childTnLst>
                                    <p:animRot by="1200000">
                                      <p:cBhvr>
                                        <p:cTn id="143" dur="400" fill="hold"/>
                                        <p:tgtEl>
                                          <p:spTgt spid="4"/>
                                        </p:tgtEl>
                                        <p:attrNameLst>
                                          <p:attrName>r</p:attrName>
                                        </p:attrNameLst>
                                      </p:cBhvr>
                                    </p:animRot>
                                  </p:childTnLst>
                                </p:cTn>
                              </p:par>
                              <p:par>
                                <p:cTn id="144" presetID="6" presetClass="emph" presetSubtype="0" accel="100000" fill="hold" grpId="0" nodeType="withEffect">
                                  <p:stCondLst>
                                    <p:cond delay="0"/>
                                  </p:stCondLst>
                                  <p:childTnLst>
                                    <p:animScale>
                                      <p:cBhvr>
                                        <p:cTn id="145" dur="250" fill="hold"/>
                                        <p:tgtEl>
                                          <p:spTgt spid="5"/>
                                        </p:tgtEl>
                                      </p:cBhvr>
                                      <p:by x="533200" y="100000"/>
                                    </p:animScale>
                                  </p:childTnLst>
                                </p:cTn>
                              </p:par>
                              <p:par>
                                <p:cTn id="146" presetID="8" presetClass="emph" presetSubtype="0" accel="100000" fill="hold" grpId="1" nodeType="withEffect">
                                  <p:stCondLst>
                                    <p:cond delay="0"/>
                                  </p:stCondLst>
                                  <p:childTnLst>
                                    <p:animRot by="-2400000">
                                      <p:cBhvr>
                                        <p:cTn id="147" dur="250" fill="hold"/>
                                        <p:tgtEl>
                                          <p:spTgt spid="5"/>
                                        </p:tgtEl>
                                        <p:attrNameLst>
                                          <p:attrName>r</p:attrName>
                                        </p:attrNameLst>
                                      </p:cBhvr>
                                    </p:animRot>
                                  </p:childTnLst>
                                </p:cTn>
                              </p:par>
                              <p:par>
                                <p:cTn id="148" presetID="8" presetClass="emph" presetSubtype="0" fill="hold" grpId="2" nodeType="withEffect">
                                  <p:stCondLst>
                                    <p:cond delay="250"/>
                                  </p:stCondLst>
                                  <p:childTnLst>
                                    <p:animRot by="3600000">
                                      <p:cBhvr>
                                        <p:cTn id="149" dur="10" fill="hold"/>
                                        <p:tgtEl>
                                          <p:spTgt spid="5"/>
                                        </p:tgtEl>
                                        <p:attrNameLst>
                                          <p:attrName>r</p:attrName>
                                        </p:attrNameLst>
                                      </p:cBhvr>
                                    </p:animRot>
                                  </p:childTnLst>
                                </p:cTn>
                              </p:par>
                              <p:par>
                                <p:cTn id="150" presetID="8" presetClass="emph" presetSubtype="0" decel="100000" fill="hold" grpId="3" nodeType="withEffect">
                                  <p:stCondLst>
                                    <p:cond delay="260"/>
                                  </p:stCondLst>
                                  <p:childTnLst>
                                    <p:animRot by="-1200000">
                                      <p:cBhvr>
                                        <p:cTn id="151" dur="400" fill="hold"/>
                                        <p:tgtEl>
                                          <p:spTgt spid="5"/>
                                        </p:tgtEl>
                                        <p:attrNameLst>
                                          <p:attrName>r</p:attrName>
                                        </p:attrNameLst>
                                      </p:cBhvr>
                                    </p:animRot>
                                  </p:childTnLst>
                                </p:cTn>
                              </p:par>
                              <p:par>
                                <p:cTn id="152" presetID="10" presetClass="exit" presetSubtype="0" fill="hold" grpId="0" nodeType="withEffect">
                                  <p:stCondLst>
                                    <p:cond delay="0"/>
                                  </p:stCondLst>
                                  <p:childTnLst>
                                    <p:animEffect transition="out" filter="fade">
                                      <p:cBhvr>
                                        <p:cTn id="153" dur="250"/>
                                        <p:tgtEl>
                                          <p:spTgt spid="50"/>
                                        </p:tgtEl>
                                      </p:cBhvr>
                                    </p:animEffect>
                                    <p:set>
                                      <p:cBhvr>
                                        <p:cTn id="154" dur="1" fill="hold">
                                          <p:stCondLst>
                                            <p:cond delay="249"/>
                                          </p:stCondLst>
                                        </p:cTn>
                                        <p:tgtEl>
                                          <p:spTgt spid="50"/>
                                        </p:tgtEl>
                                        <p:attrNameLst>
                                          <p:attrName>style.visibility</p:attrName>
                                        </p:attrNameLst>
                                      </p:cBhvr>
                                      <p:to>
                                        <p:strVal val="hidden"/>
                                      </p:to>
                                    </p:set>
                                  </p:childTnLst>
                                </p:cTn>
                              </p:par>
                              <p:par>
                                <p:cTn id="155" presetID="6" presetClass="emph" presetSubtype="0" decel="100000" fill="hold" grpId="1" nodeType="withEffect">
                                  <p:stCondLst>
                                    <p:cond delay="0"/>
                                  </p:stCondLst>
                                  <p:childTnLst>
                                    <p:animScale>
                                      <p:cBhvr>
                                        <p:cTn id="156" dur="500" fill="hold"/>
                                        <p:tgtEl>
                                          <p:spTgt spid="50"/>
                                        </p:tgtEl>
                                      </p:cBhvr>
                                      <p:by x="80000" y="80000"/>
                                    </p:animScale>
                                  </p:childTnLst>
                                </p:cTn>
                              </p:par>
                              <p:par>
                                <p:cTn id="157" presetID="42" presetClass="path" presetSubtype="0" decel="100000" fill="hold" grpId="2" nodeType="withEffect">
                                  <p:stCondLst>
                                    <p:cond delay="0"/>
                                  </p:stCondLst>
                                  <p:childTnLst>
                                    <p:animMotion origin="layout" path="M 3.87261E-6 1.48148E-6 L 0.03009 1.48148E-6 " pathEditMode="relative" rAng="0" ptsTypes="AA">
                                      <p:cBhvr>
                                        <p:cTn id="158" dur="500" fill="hold"/>
                                        <p:tgtEl>
                                          <p:spTgt spid="50"/>
                                        </p:tgtEl>
                                        <p:attrNameLst>
                                          <p:attrName>ppt_x</p:attrName>
                                          <p:attrName>ppt_y</p:attrName>
                                        </p:attrNameLst>
                                      </p:cBhvr>
                                      <p:rCtr x="1498" y="0"/>
                                    </p:animMotion>
                                  </p:childTnLst>
                                </p:cTn>
                              </p:par>
                              <p:par>
                                <p:cTn id="159" presetID="2" presetClass="entr" presetSubtype="4" decel="10000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 calcmode="lin" valueType="num">
                                      <p:cBhvr additive="base">
                                        <p:cTn id="161" dur="500" fill="hold"/>
                                        <p:tgtEl>
                                          <p:spTgt spid="51"/>
                                        </p:tgtEl>
                                        <p:attrNameLst>
                                          <p:attrName>ppt_x</p:attrName>
                                        </p:attrNameLst>
                                      </p:cBhvr>
                                      <p:tavLst>
                                        <p:tav tm="0">
                                          <p:val>
                                            <p:strVal val="#ppt_x"/>
                                          </p:val>
                                        </p:tav>
                                        <p:tav tm="100000">
                                          <p:val>
                                            <p:strVal val="#ppt_x"/>
                                          </p:val>
                                        </p:tav>
                                      </p:tavLst>
                                    </p:anim>
                                    <p:anim calcmode="lin" valueType="num">
                                      <p:cBhvr additive="base">
                                        <p:cTn id="162" dur="500" fill="hold"/>
                                        <p:tgtEl>
                                          <p:spTgt spid="51"/>
                                        </p:tgtEl>
                                        <p:attrNameLst>
                                          <p:attrName>ppt_y</p:attrName>
                                        </p:attrNameLst>
                                      </p:cBhvr>
                                      <p:tavLst>
                                        <p:tav tm="0">
                                          <p:val>
                                            <p:strVal val="1+#ppt_h/2"/>
                                          </p:val>
                                        </p:tav>
                                        <p:tav tm="100000">
                                          <p:val>
                                            <p:strVal val="#ppt_y"/>
                                          </p:val>
                                        </p:tav>
                                      </p:tavLst>
                                    </p:anim>
                                  </p:childTnLst>
                                </p:cTn>
                              </p:par>
                              <p:par>
                                <p:cTn id="163" presetID="10" presetClass="exit" presetSubtype="0" fill="hold" grpId="1" nodeType="withEffect">
                                  <p:stCondLst>
                                    <p:cond delay="0"/>
                                  </p:stCondLst>
                                  <p:childTnLst>
                                    <p:animEffect transition="out" filter="fade">
                                      <p:cBhvr>
                                        <p:cTn id="164" dur="250"/>
                                        <p:tgtEl>
                                          <p:spTgt spid="51"/>
                                        </p:tgtEl>
                                      </p:cBhvr>
                                    </p:animEffect>
                                    <p:set>
                                      <p:cBhvr>
                                        <p:cTn id="165" dur="1" fill="hold">
                                          <p:stCondLst>
                                            <p:cond delay="249"/>
                                          </p:stCondLst>
                                        </p:cTn>
                                        <p:tgtEl>
                                          <p:spTgt spid="51"/>
                                        </p:tgtEl>
                                        <p:attrNameLst>
                                          <p:attrName>style.visibility</p:attrName>
                                        </p:attrNameLst>
                                      </p:cBhvr>
                                      <p:to>
                                        <p:strVal val="hidden"/>
                                      </p:to>
                                    </p:set>
                                  </p:childTnLst>
                                </p:cTn>
                              </p:par>
                              <p:par>
                                <p:cTn id="166" presetID="6" presetClass="emph" presetSubtype="0" decel="100000" fill="hold" grpId="2" nodeType="withEffect">
                                  <p:stCondLst>
                                    <p:cond delay="0"/>
                                  </p:stCondLst>
                                  <p:childTnLst>
                                    <p:animScale>
                                      <p:cBhvr>
                                        <p:cTn id="167" dur="500" fill="hold"/>
                                        <p:tgtEl>
                                          <p:spTgt spid="51"/>
                                        </p:tgtEl>
                                      </p:cBhvr>
                                      <p:by x="80000" y="80000"/>
                                    </p:animScale>
                                  </p:childTnLst>
                                </p:cTn>
                              </p:par>
                              <p:par>
                                <p:cTn id="168" presetID="42" presetClass="path" presetSubtype="0" decel="100000" fill="hold" grpId="3" nodeType="withEffect">
                                  <p:stCondLst>
                                    <p:cond delay="0"/>
                                  </p:stCondLst>
                                  <p:childTnLst>
                                    <p:animMotion origin="layout" path="M -0.02878 -4.44444E-6 L 2.03282E-6 -4.44444E-6 " pathEditMode="relative" rAng="0" ptsTypes="AA">
                                      <p:cBhvr>
                                        <p:cTn id="169" dur="500" spd="-100000" fill="hold"/>
                                        <p:tgtEl>
                                          <p:spTgt spid="51"/>
                                        </p:tgtEl>
                                        <p:attrNameLst>
                                          <p:attrName>ppt_x</p:attrName>
                                          <p:attrName>ppt_y</p:attrName>
                                        </p:attrNameLst>
                                      </p:cBhvr>
                                      <p:rCtr x="1432" y="0"/>
                                    </p:animMotion>
                                  </p:childTnLst>
                                </p:cTn>
                              </p:par>
                              <p:par>
                                <p:cTn id="170" presetID="1" presetClass="exit" presetSubtype="0" fill="hold" grpId="2" nodeType="withEffect">
                                  <p:stCondLst>
                                    <p:cond delay="0"/>
                                  </p:stCondLst>
                                  <p:childTnLst>
                                    <p:set>
                                      <p:cBhvr>
                                        <p:cTn id="171" dur="1" fill="hold">
                                          <p:stCondLst>
                                            <p:cond delay="0"/>
                                          </p:stCondLst>
                                        </p:cTn>
                                        <p:tgtEl>
                                          <p:spTgt spid="49"/>
                                        </p:tgtEl>
                                        <p:attrNameLst>
                                          <p:attrName>style.visibility</p:attrName>
                                        </p:attrNameLst>
                                      </p:cBhvr>
                                      <p:to>
                                        <p:strVal val="hidden"/>
                                      </p:to>
                                    </p:set>
                                  </p:childTnLst>
                                </p:cTn>
                              </p:par>
                              <p:par>
                                <p:cTn id="172" presetID="6" presetClass="emph" presetSubtype="0" accel="50000" decel="50000" fill="hold" grpId="6" nodeType="withEffect">
                                  <p:stCondLst>
                                    <p:cond delay="0"/>
                                  </p:stCondLst>
                                  <p:childTnLst>
                                    <p:animScale>
                                      <p:cBhvr>
                                        <p:cTn id="173" dur="200" fill="hold"/>
                                        <p:tgtEl>
                                          <p:spTgt spid="35"/>
                                        </p:tgtEl>
                                      </p:cBhvr>
                                      <p:by x="0" y="100000"/>
                                    </p:animScale>
                                  </p:childTnLst>
                                </p:cTn>
                              </p:par>
                              <p:par>
                                <p:cTn id="174" presetID="6" presetClass="emph" presetSubtype="0" accel="50000" decel="50000" fill="hold" grpId="7" nodeType="withEffect">
                                  <p:stCondLst>
                                    <p:cond delay="0"/>
                                  </p:stCondLst>
                                  <p:childTnLst>
                                    <p:animScale>
                                      <p:cBhvr>
                                        <p:cTn id="175" dur="200" fill="hold"/>
                                        <p:tgtEl>
                                          <p:spTgt spid="35"/>
                                        </p:tgtEl>
                                      </p:cBhvr>
                                      <p:by x="126000" y="126000"/>
                                    </p:animScale>
                                  </p:childTnLst>
                                </p:cTn>
                              </p:par>
                              <p:par>
                                <p:cTn id="176" presetID="10" presetClass="entr" presetSubtype="0" fill="hold" nodeType="withEffect">
                                  <p:stCondLst>
                                    <p:cond delay="40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childTnLst>
                                </p:cTn>
                              </p:par>
                              <p:par>
                                <p:cTn id="179" presetID="63" presetClass="path" presetSubtype="0" decel="100000" fill="hold" nodeType="withEffect">
                                  <p:stCondLst>
                                    <p:cond delay="400"/>
                                  </p:stCondLst>
                                  <p:childTnLst>
                                    <p:animMotion origin="layout" path="M -0.02409 0 L 0 0 " pathEditMode="relative" rAng="0" ptsTypes="AA">
                                      <p:cBhvr>
                                        <p:cTn id="180" dur="1000" fill="hold"/>
                                        <p:tgtEl>
                                          <p:spTgt spid="38"/>
                                        </p:tgtEl>
                                        <p:attrNameLst>
                                          <p:attrName>ppt_x</p:attrName>
                                          <p:attrName>ppt_y</p:attrName>
                                        </p:attrNameLst>
                                      </p:cBhvr>
                                      <p:rCtr x="1198" y="0"/>
                                    </p:animMotion>
                                  </p:childTnLst>
                                </p:cTn>
                              </p:par>
                              <p:par>
                                <p:cTn id="181" presetID="6" presetClass="emph" presetSubtype="0" accel="100000" autoRev="1" fill="hold" nodeType="withEffect">
                                  <p:stCondLst>
                                    <p:cond delay="0"/>
                                  </p:stCondLst>
                                  <p:childTnLst>
                                    <p:animScale>
                                      <p:cBhvr>
                                        <p:cTn id="182" dur="500" fill="hold"/>
                                        <p:tgtEl>
                                          <p:spTgt spid="38"/>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50" grpId="0" animBg="1"/>
      <p:bldP spid="50" grpId="1" animBg="1"/>
      <p:bldP spid="50" grpId="2" animBg="1"/>
      <p:bldP spid="50" grpId="3" animBg="1"/>
      <p:bldP spid="50" grpId="4" animBg="1"/>
      <p:bldP spid="51" grpId="0" animBg="1"/>
      <p:bldP spid="51" grpId="1" animBg="1"/>
      <p:bldP spid="51" grpId="2" animBg="1"/>
      <p:bldP spid="51" grpId="3" animBg="1"/>
      <p:bldP spid="51" grpId="4" animBg="1"/>
      <p:bldP spid="51" grpId="5" animBg="1"/>
      <p:bldP spid="49" grpId="0" animBg="1"/>
      <p:bldP spid="49" grpId="1" animBg="1"/>
      <p:bldP spid="49" grpId="2" animBg="1"/>
      <p:bldP spid="61" grpId="0" animBg="1"/>
      <p:bldP spid="61" grpId="1" animBg="1"/>
      <p:bldP spid="61" grpId="2" animBg="1"/>
      <p:bldP spid="61" grpId="3" animBg="1"/>
      <p:bldP spid="61" grpId="4" animBg="1"/>
      <p:bldP spid="61" grpId="5" animBg="1"/>
      <p:bldP spid="35" grpId="0" animBg="1"/>
      <p:bldP spid="35" grpId="1" animBg="1"/>
      <p:bldP spid="35" grpId="2" animBg="1"/>
      <p:bldP spid="35" grpId="3" animBg="1"/>
      <p:bldP spid="35" grpId="4" animBg="1"/>
      <p:bldP spid="35" grpId="5" animBg="1"/>
      <p:bldP spid="35" grpId="6" animBg="1"/>
      <p:bldP spid="35" grpId="7" animBg="1"/>
      <p:bldP spid="6" grpId="0" animBg="1"/>
      <p:bldP spid="6" grpId="1" animBg="1"/>
      <p:bldP spid="89" grpId="0"/>
      <p:bldP spid="89" grpId="1"/>
      <p:bldP spid="89" grpId="2"/>
      <p:bldP spid="89" grpId="3"/>
      <p:bldP spid="89" grpId="4"/>
      <p:bldP spid="90" grpId="0"/>
      <p:bldP spid="90" grpId="1"/>
      <p:bldP spid="90" grpId="2"/>
      <p:bldP spid="90" grpId="3"/>
      <p:bldP spid="90" grpId="4"/>
      <p:bldP spid="44" grpId="0"/>
      <p:bldP spid="44" grpId="1"/>
      <p:bldP spid="44" grpId="2"/>
      <p:bldP spid="44" grpId="3"/>
      <p:bldP spid="44" grpId="4"/>
      <p:bldP spid="36" grpId="0" animBg="1"/>
      <p:bldP spid="36" grpId="1" animBg="1"/>
      <p:bldP spid="36" grpId="2" animBg="1"/>
      <p:bldP spid="36" grpId="3" animBg="1"/>
      <p:bldP spid="36" grpId="4" animBg="1"/>
      <p:bldP spid="36" grpId="5" animBg="1"/>
      <p:bldP spid="37" grpId="0"/>
      <p:bldP spid="37" grpId="1"/>
      <p:bldP spid="37" grpId="2"/>
      <p:bldP spid="37" grpId="3"/>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32890" y="1212861"/>
            <a:ext cx="2113927" cy="21147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rtlCol="0" anchor="ctr"/>
          <a:lstStyle/>
          <a:p>
            <a:pPr marL="0" marR="0" lvl="0" indent="0" algn="ctr" defTabSz="931175" rtl="0" eaLnBrk="1" fontAlgn="auto" latinLnBrk="0" hangingPunct="1">
              <a:lnSpc>
                <a:spcPct val="100000"/>
              </a:lnSpc>
              <a:spcBef>
                <a:spcPts val="0"/>
              </a:spcBef>
              <a:spcAft>
                <a:spcPts val="0"/>
              </a:spcAft>
              <a:buClrTx/>
              <a:buSzTx/>
              <a:buFontTx/>
              <a:buNone/>
              <a:tabLst/>
              <a:defRPr/>
            </a:pPr>
            <a:endParaRPr kumimoji="0" lang="en-US" sz="177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Oval 17"/>
          <p:cNvSpPr/>
          <p:nvPr/>
        </p:nvSpPr>
        <p:spPr bwMode="gray">
          <a:xfrm>
            <a:off x="1498382" y="1578500"/>
            <a:ext cx="1382943" cy="138350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7" rIns="91413" bIns="45707" rtlCol="0" anchor="ctr"/>
          <a:lstStyle/>
          <a:p>
            <a:pPr marL="0" marR="0" lvl="0" indent="0" algn="ctr" defTabSz="931175" rtl="0" eaLnBrk="1" fontAlgn="auto" latinLnBrk="0" hangingPunct="1">
              <a:lnSpc>
                <a:spcPct val="100000"/>
              </a:lnSpc>
              <a:spcBef>
                <a:spcPts val="0"/>
              </a:spcBef>
              <a:spcAft>
                <a:spcPts val="0"/>
              </a:spcAft>
              <a:buClrTx/>
              <a:buSzTx/>
              <a:buFontTx/>
              <a:buNone/>
              <a:tabLst/>
              <a:defRPr/>
            </a:pPr>
            <a:endParaRPr kumimoji="0" lang="en-US" sz="177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42205" y="1887592"/>
            <a:ext cx="1084407" cy="67606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5247" y="3475732"/>
            <a:ext cx="4155860" cy="1512842"/>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6335" y="3111946"/>
            <a:ext cx="3633295" cy="1008406"/>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6332" y="2276270"/>
            <a:ext cx="4115616" cy="1779138"/>
          </a:xfrm>
          <a:prstGeom prst="rect">
            <a:avLst/>
          </a:prstGeom>
        </p:spPr>
      </p:pic>
      <p:sp>
        <p:nvSpPr>
          <p:cNvPr id="23" name="TextBox 22"/>
          <p:cNvSpPr txBox="1"/>
          <p:nvPr/>
        </p:nvSpPr>
        <p:spPr>
          <a:xfrm>
            <a:off x="5151703" y="1003772"/>
            <a:ext cx="7076939" cy="1149455"/>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Explore our </a:t>
            </a:r>
            <a:r>
              <a:rPr kumimoji="0" lang="en-US" sz="3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developer center</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a:p>
            <a:pPr marL="52351"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http://dev.office.com</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3" name="TextBox 2"/>
          <p:cNvSpPr txBox="1"/>
          <p:nvPr/>
        </p:nvSpPr>
        <p:spPr>
          <a:xfrm>
            <a:off x="5151703" y="152683"/>
            <a:ext cx="4198048" cy="1001456"/>
          </a:xfrm>
          <a:prstGeom prst="rect">
            <a:avLst/>
          </a:prstGeom>
          <a:noFill/>
        </p:spPr>
        <p:txBody>
          <a:bodyPr wrap="none" lIns="182729" tIns="146182" rIns="182729" bIns="146182" rtlCol="0">
            <a:spAutoFit/>
          </a:bodyPr>
          <a:lstStyle/>
          <a:p>
            <a:pPr marL="0" marR="0" lvl="0" indent="0" algn="l" defTabSz="931920" rtl="0" eaLnBrk="1" fontAlgn="auto" latinLnBrk="0" hangingPunct="1">
              <a:lnSpc>
                <a:spcPct val="90000"/>
              </a:lnSpc>
              <a:spcBef>
                <a:spcPts val="0"/>
              </a:spcBef>
              <a:spcAft>
                <a:spcPts val="600"/>
              </a:spcAft>
              <a:buClrTx/>
              <a:buSzTx/>
              <a:buFontTx/>
              <a:buNone/>
              <a:tabLst/>
              <a:defRPr/>
            </a:pPr>
            <a:r>
              <a:rPr kumimoji="0" lang="en-US" sz="499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Calls to action</a:t>
            </a:r>
          </a:p>
        </p:txBody>
      </p:sp>
      <p:sp>
        <p:nvSpPr>
          <p:cNvPr id="14" name="TextBox 13"/>
          <p:cNvSpPr txBox="1"/>
          <p:nvPr/>
        </p:nvSpPr>
        <p:spPr>
          <a:xfrm>
            <a:off x="5151702" y="4983902"/>
            <a:ext cx="7076939" cy="1260422"/>
          </a:xfrm>
          <a:prstGeom prst="rect">
            <a:avLst/>
          </a:prstGeom>
          <a:noFill/>
        </p:spPr>
        <p:txBody>
          <a:bodyPr wrap="square" lIns="182729" tIns="146182" rIns="182729" bIns="149175" rtlCol="0" anchor="t">
            <a:noAutofit/>
          </a:bodyPr>
          <a:lstStyle/>
          <a:p>
            <a:pPr marL="0" marR="0" lvl="0" indent="0" algn="l" defTabSz="577482" rtl="0" eaLnBrk="1" fontAlgn="auto" latinLnBrk="0" hangingPunct="1">
              <a:lnSpc>
                <a:spcPct val="100000"/>
              </a:lnSpc>
              <a:spcBef>
                <a:spcPts val="1998"/>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Give feedback </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Drive our roadmap http://aka.ms/OfficeDevFeedback</a:t>
            </a:r>
            <a:endPar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PMingLiU-ExtB" panose="02020500000000000000" pitchFamily="18" charset="-120"/>
              <a:cs typeface="Segoe UI Light" panose="020B0502040204020203" pitchFamily="34" charset="0"/>
            </a:endParaRPr>
          </a:p>
        </p:txBody>
      </p:sp>
      <p:sp>
        <p:nvSpPr>
          <p:cNvPr id="15" name="TextBox 14"/>
          <p:cNvSpPr txBox="1"/>
          <p:nvPr/>
        </p:nvSpPr>
        <p:spPr>
          <a:xfrm>
            <a:off x="5151702" y="3824617"/>
            <a:ext cx="7076939" cy="1260422"/>
          </a:xfrm>
          <a:prstGeom prst="rect">
            <a:avLst/>
          </a:prstGeom>
          <a:noFill/>
        </p:spPr>
        <p:txBody>
          <a:bodyPr wrap="square" lIns="182729" tIns="146182" rIns="182729" bIns="149175" rtlCol="0" anchor="t">
            <a:noAutofit/>
          </a:bodyPr>
          <a:lstStyle/>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Get answers</a:t>
            </a:r>
          </a:p>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http://aka.ms/AskSharePoint</a:t>
            </a:r>
          </a:p>
          <a:p>
            <a:pPr marL="0" marR="0" lvl="1" indent="0" algn="l" defTabSz="57748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http://aka.ms/AskOffice</a:t>
            </a:r>
            <a:endPar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9" name="TextBox 18"/>
          <p:cNvSpPr txBox="1"/>
          <p:nvPr/>
        </p:nvSpPr>
        <p:spPr>
          <a:xfrm>
            <a:off x="5151702" y="2917761"/>
            <a:ext cx="7076939" cy="1115941"/>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Play with our code samples</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t>
            </a:r>
            <a:r>
              <a:rPr kumimoji="0" lang="en-US" sz="18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://dev.office.com/code-samples</a:t>
            </a:r>
            <a:endPar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grpSp>
        <p:nvGrpSpPr>
          <p:cNvPr id="28" name="Group 27"/>
          <p:cNvGrpSpPr/>
          <p:nvPr/>
        </p:nvGrpSpPr>
        <p:grpSpPr>
          <a:xfrm>
            <a:off x="663261" y="4170870"/>
            <a:ext cx="3949710" cy="2167999"/>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6" name="TextBox 25"/>
          <p:cNvSpPr txBox="1"/>
          <p:nvPr/>
        </p:nvSpPr>
        <p:spPr>
          <a:xfrm>
            <a:off x="5151702" y="1944142"/>
            <a:ext cx="7076939" cy="1115941"/>
          </a:xfrm>
          <a:prstGeom prst="rect">
            <a:avLst/>
          </a:prstGeom>
          <a:noFill/>
        </p:spPr>
        <p:txBody>
          <a:bodyPr wrap="square" lIns="182729" tIns="146182" rIns="182729" bIns="182729" rtlCol="0" anchor="t">
            <a:noAutofit/>
          </a:bodyPr>
          <a:lstStyle/>
          <a:p>
            <a:pPr marL="0" marR="0" lvl="0" indent="0" algn="l" defTabSz="57748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Jumpstart into our training</a:t>
            </a:r>
            <a: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a:r>
            <a:br>
              <a:rPr kumimoji="0" lang="en-US" sz="3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http</a:t>
            </a:r>
            <a:r>
              <a:rPr kumimoji="0" lang="en-US" sz="18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://dev.office.com/training</a:t>
            </a:r>
            <a:endPar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15233949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63" presetClass="path" presetSubtype="0" decel="100000" fill="hold" grpId="1" nodeType="withEffect">
                                  <p:stCondLst>
                                    <p:cond delay="0"/>
                                  </p:stCondLst>
                                  <p:childTnLst>
                                    <p:animMotion origin="layout" path="M -0.02412 -9.98638E-8 L -8.88435E-7 -9.98638E-8 " pathEditMode="relative" rAng="0" ptsTypes="AA">
                                      <p:cBhvr>
                                        <p:cTn id="9" dur="1000" fill="hold"/>
                                        <p:tgtEl>
                                          <p:spTgt spid="23"/>
                                        </p:tgtEl>
                                        <p:attrNameLst>
                                          <p:attrName>ppt_x</p:attrName>
                                          <p:attrName>ppt_y</p:attrName>
                                        </p:attrNameLst>
                                      </p:cBhvr>
                                      <p:rCtr x="1200"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par>
                                <p:cTn id="13" presetID="63" presetClass="path" presetSubtype="0" decel="100000" fill="hold" grpId="1" nodeType="withEffect">
                                  <p:stCondLst>
                                    <p:cond delay="250"/>
                                  </p:stCondLst>
                                  <p:childTnLst>
                                    <p:animMotion origin="layout" path="M -0.02412 3.9537E-6 L -8.88435E-7 3.9537E-6 " pathEditMode="relative" rAng="0" ptsTypes="AA">
                                      <p:cBhvr>
                                        <p:cTn id="14" dur="1000" fill="hold"/>
                                        <p:tgtEl>
                                          <p:spTgt spid="14"/>
                                        </p:tgtEl>
                                        <p:attrNameLst>
                                          <p:attrName>ppt_x</p:attrName>
                                          <p:attrName>ppt_y</p:attrName>
                                        </p:attrNameLst>
                                      </p:cBhvr>
                                      <p:rCtr x="1200" y="0"/>
                                    </p:animMotion>
                                  </p:childTnLst>
                                </p:cTn>
                              </p:par>
                              <p:par>
                                <p:cTn id="15" presetID="10" presetClass="entr" presetSubtype="0" fill="hold" nodeType="withEffect">
                                  <p:stCondLst>
                                    <p:cond delay="7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par>
                                <p:cTn id="18" presetID="10" presetClass="entr" presetSubtype="0" fill="hold" nodeType="withEffect">
                                  <p:stCondLst>
                                    <p:cond delay="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par>
                                <p:cTn id="21" presetID="10" presetClass="entr" presetSubtype="0" fill="hold" nodeType="withEffect">
                                  <p:stCondLst>
                                    <p:cond delay="8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childTnLst>
                                </p:cTn>
                              </p:par>
                              <p:par>
                                <p:cTn id="24" presetID="53" presetClass="entr" presetSubtype="16" fill="hold" grpId="0" nodeType="withEffect">
                                  <p:stCondLst>
                                    <p:cond delay="80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53" presetClass="entr" presetSubtype="16" fill="hold" nodeType="withEffect">
                                  <p:stCondLst>
                                    <p:cond delay="12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childTnLst>
                                </p:cTn>
                              </p:par>
                              <p:par>
                                <p:cTn id="42" presetID="63" presetClass="path" presetSubtype="0" decel="100000" fill="hold" grpId="1" nodeType="withEffect">
                                  <p:stCondLst>
                                    <p:cond delay="250"/>
                                  </p:stCondLst>
                                  <p:childTnLst>
                                    <p:animMotion origin="layout" path="M -0.02412 -3.68134E-6 L -8.88435E-7 -3.68134E-6 " pathEditMode="relative" rAng="0" ptsTypes="AA">
                                      <p:cBhvr>
                                        <p:cTn id="43" dur="1000" fill="hold"/>
                                        <p:tgtEl>
                                          <p:spTgt spid="15"/>
                                        </p:tgtEl>
                                        <p:attrNameLst>
                                          <p:attrName>ppt_x</p:attrName>
                                          <p:attrName>ppt_y</p:attrName>
                                        </p:attrNameLst>
                                      </p:cBhvr>
                                      <p:rCtr x="1200" y="0"/>
                                    </p:animMotion>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childTnLst>
                                </p:cTn>
                              </p:par>
                              <p:par>
                                <p:cTn id="47" presetID="63" presetClass="path" presetSubtype="0" decel="100000" fill="hold" grpId="1" nodeType="withEffect">
                                  <p:stCondLst>
                                    <p:cond delay="0"/>
                                  </p:stCondLst>
                                  <p:childTnLst>
                                    <p:animMotion origin="layout" path="M -0.02412 2.38765E-6 L -8.88435E-7 2.38765E-6 " pathEditMode="relative" rAng="0" ptsTypes="AA">
                                      <p:cBhvr>
                                        <p:cTn id="48" dur="1000" fill="hold"/>
                                        <p:tgtEl>
                                          <p:spTgt spid="19"/>
                                        </p:tgtEl>
                                        <p:attrNameLst>
                                          <p:attrName>ppt_x</p:attrName>
                                          <p:attrName>ppt_y</p:attrName>
                                        </p:attrNameLst>
                                      </p:cBhvr>
                                      <p:rCtr x="1200" y="0"/>
                                    </p:animMotion>
                                  </p:childTnLst>
                                </p:cTn>
                              </p:par>
                              <p:par>
                                <p:cTn id="49" presetID="10" presetClass="entr" presetSubtype="0" fill="hold" nodeType="withEffect">
                                  <p:stCondLst>
                                    <p:cond delay="75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childTnLst>
                                </p:cTn>
                              </p:par>
                              <p:par>
                                <p:cTn id="52" presetID="63" presetClass="path" presetSubtype="0" decel="100000" fill="hold" nodeType="withEffect">
                                  <p:stCondLst>
                                    <p:cond delay="750"/>
                                  </p:stCondLst>
                                  <p:childTnLst>
                                    <p:animMotion origin="layout" path="M -0.0241 2.59259E-6 L 4.92837E-6 2.59259E-6 " pathEditMode="relative" rAng="0" ptsTypes="AA">
                                      <p:cBhvr>
                                        <p:cTn id="53" dur="1000" fill="hold"/>
                                        <p:tgtEl>
                                          <p:spTgt spid="28"/>
                                        </p:tgtEl>
                                        <p:attrNameLst>
                                          <p:attrName>ppt_x</p:attrName>
                                          <p:attrName>ppt_y</p:attrName>
                                        </p:attrNameLst>
                                      </p:cBhvr>
                                      <p:rCtr x="1198" y="0"/>
                                    </p:animMotion>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childTnLst>
                                </p:cTn>
                              </p:par>
                              <p:par>
                                <p:cTn id="57" presetID="63" presetClass="path" presetSubtype="0" decel="100000" fill="hold" grpId="1" nodeType="withEffect">
                                  <p:stCondLst>
                                    <p:cond delay="0"/>
                                  </p:stCondLst>
                                  <p:childTnLst>
                                    <p:animMotion origin="layout" path="M -0.02412 2.38765E-6 L -8.88435E-7 2.38765E-6 " pathEditMode="relative" rAng="0" ptsTypes="AA">
                                      <p:cBhvr>
                                        <p:cTn id="58" dur="1000" fill="hold"/>
                                        <p:tgtEl>
                                          <p:spTgt spid="2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23" grpId="1"/>
      <p:bldP spid="14" grpId="0"/>
      <p:bldP spid="14" grpId="1"/>
      <p:bldP spid="15" grpId="0"/>
      <p:bldP spid="15" grpId="1"/>
      <p:bldP spid="19" grpId="0"/>
      <p:bldP spid="19" grpId="1"/>
      <p:bldP spid="26" grpId="0"/>
      <p:bldP spid="2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23037" y="330827"/>
            <a:ext cx="6319514" cy="5376911"/>
          </a:xfrm>
          <a:prstGeom prst="rect">
            <a:avLst/>
          </a:prstGeom>
          <a:noFill/>
        </p:spPr>
        <p:txBody>
          <a:bodyPr wrap="square" lIns="182753" tIns="146204" rIns="182753" bIns="146204" rtlCol="0">
            <a:spAutoFit/>
          </a:bodyPr>
          <a:lstStyle/>
          <a:p>
            <a:pPr marL="0" marR="0" lvl="1" indent="0" algn="l" defTabSz="577482" rtl="0" eaLnBrk="1" fontAlgn="auto" latinLnBrk="0" hangingPunct="1">
              <a:lnSpc>
                <a:spcPct val="90000"/>
              </a:lnSpc>
              <a:spcBef>
                <a:spcPts val="600"/>
              </a:spcBef>
              <a:spcAft>
                <a:spcPts val="1000"/>
              </a:spcAft>
              <a:buClrTx/>
              <a:buSzTx/>
              <a:buFontTx/>
              <a:buNone/>
              <a:tabLst/>
              <a:defRPr/>
            </a:pPr>
            <a:r>
              <a:rPr kumimoji="0" lang="en-US" sz="3996"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Transform your code</a:t>
            </a:r>
            <a: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a:r>
            <a:b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998"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Providing </a:t>
            </a: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Model Patterns for common </a:t>
            </a:r>
            <a:b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Full Trust Code scenarios</a:t>
            </a:r>
            <a:endParaRPr kumimoji="0" lang="en-US" sz="2398"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l" defTabSz="932098" rtl="0" eaLnBrk="1" fontAlgn="auto" latinLnBrk="0" hangingPunct="1">
              <a:lnSpc>
                <a:spcPct val="90000"/>
              </a:lnSpc>
              <a:spcBef>
                <a:spcPts val="0"/>
              </a:spcBef>
              <a:spcAft>
                <a:spcPts val="0"/>
              </a:spcAft>
              <a:buClrTx/>
              <a:buSzTx/>
              <a:buFontTx/>
              <a:buNone/>
              <a:tabLst/>
              <a:defRPr/>
            </a:pPr>
            <a:r>
              <a:rPr kumimoji="0" lang="en-US" sz="3996"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60</a:t>
            </a:r>
            <a: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Visual Studio projects</a:t>
            </a:r>
            <a:b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3197"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Common scenarios</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Branding</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Site provisioning</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Remote event receivers </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Large file support</a:t>
            </a:r>
          </a:p>
          <a:p>
            <a:pPr marL="234787" marR="0" lvl="1" indent="-234787" algn="l" defTabSz="577482"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Taxonomy driven navigation</a:t>
            </a:r>
          </a:p>
          <a:p>
            <a:pPr marL="234787" marR="0" lvl="1" indent="-234787" algn="l" defTabSz="577482" rtl="0" eaLnBrk="1" fontAlgn="auto" latinLnBrk="0" hangingPunct="1">
              <a:lnSpc>
                <a:spcPct val="90000"/>
              </a:lnSpc>
              <a:spcBef>
                <a:spcPts val="300"/>
              </a:spcBef>
              <a:spcAft>
                <a:spcPts val="1000"/>
              </a:spcAft>
              <a:buClrTx/>
              <a:buSzTx/>
              <a:buFont typeface="Arial" panose="020B0604020202020204" pitchFamily="34" charset="0"/>
              <a:buChar char="•"/>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much more…</a:t>
            </a:r>
            <a:endParaRPr kumimoji="0" lang="en-US" sz="23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l" defTabSz="932098" rtl="0" eaLnBrk="1" fontAlgn="auto" latinLnBrk="0" hangingPunct="1">
              <a:lnSpc>
                <a:spcPct val="90000"/>
              </a:lnSpc>
              <a:spcBef>
                <a:spcPts val="0"/>
              </a:spcBef>
              <a:spcAft>
                <a:spcPts val="0"/>
              </a:spcAft>
              <a:buClrTx/>
              <a:buSzTx/>
              <a:buFontTx/>
              <a:buNone/>
              <a:tabLst/>
              <a:defRPr/>
            </a:pPr>
            <a:r>
              <a:rPr kumimoji="0" lang="en-US" sz="3996"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Contribute</a:t>
            </a:r>
          </a:p>
          <a:p>
            <a:pPr marL="0" marR="0" lvl="1" indent="0" algn="l" defTabSz="577482" rtl="0" eaLnBrk="1" fontAlgn="auto" latinLnBrk="0" hangingPunct="1">
              <a:lnSpc>
                <a:spcPct val="90000"/>
              </a:lnSpc>
              <a:spcBef>
                <a:spcPts val="0"/>
              </a:spcBef>
              <a:spcAft>
                <a:spcPts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Open source coming soon!</a:t>
            </a:r>
          </a:p>
        </p:txBody>
      </p:sp>
      <p:sp>
        <p:nvSpPr>
          <p:cNvPr id="10" name="Rectangle 9" hidden="1"/>
          <p:cNvSpPr/>
          <p:nvPr/>
        </p:nvSpPr>
        <p:spPr bwMode="auto">
          <a:xfrm>
            <a:off x="5001" y="1361844"/>
            <a:ext cx="6297306" cy="56312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3" tIns="146204" rIns="182753" bIns="146204" numCol="1" spcCol="0" rtlCol="0" fromWordArt="0" anchor="t" anchorCtr="0" forceAA="0" compatLnSpc="1">
            <a:prstTxWarp prst="textNoShape">
              <a:avLst/>
            </a:prstTxWarp>
            <a:noAutofit/>
          </a:bodyPr>
          <a:lstStyle/>
          <a:p>
            <a:pPr marL="0" marR="0" lvl="0" indent="0" algn="ctr" defTabSz="93182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p:cNvSpPr txBox="1"/>
          <p:nvPr/>
        </p:nvSpPr>
        <p:spPr>
          <a:xfrm>
            <a:off x="6333506" y="5707738"/>
            <a:ext cx="6102969" cy="987460"/>
          </a:xfrm>
          <a:prstGeom prst="rect">
            <a:avLst/>
          </a:prstGeom>
          <a:noFill/>
        </p:spPr>
        <p:txBody>
          <a:bodyPr wrap="none" lIns="182729" tIns="146182" rIns="182729" bIns="146182" rtlCol="0">
            <a:spAutoFit/>
          </a:bodyPr>
          <a:lstStyle/>
          <a:p>
            <a:pPr marL="0" marR="0" lvl="0" indent="0" algn="l" defTabSz="931920" rtl="0" eaLnBrk="1" fontAlgn="auto" latinLnBrk="0" hangingPunct="1">
              <a:lnSpc>
                <a:spcPct val="90000"/>
              </a:lnSpc>
              <a:spcBef>
                <a:spcPts val="0"/>
              </a:spcBef>
              <a:spcAft>
                <a:spcPts val="600"/>
              </a:spcAft>
              <a:buClrTx/>
              <a:buSzTx/>
              <a:buFontTx/>
              <a:buNone/>
              <a:tabLst/>
              <a:defRPr/>
            </a:pPr>
            <a:r>
              <a:rPr kumimoji="0" lang="en-US" sz="4998" b="0" i="0" u="sng"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aka.ms/</a:t>
            </a:r>
            <a:r>
              <a:rPr kumimoji="0" lang="en-US" sz="4998" b="0" i="0" u="sng"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Light"/>
                <a:ea typeface="+mn-ea"/>
                <a:cs typeface="+mn-cs"/>
              </a:rPr>
              <a:t>OfficeDevPnP</a:t>
            </a:r>
            <a:endParaRPr kumimoji="0" lang="en-US" sz="4998" b="0" i="0" u="sng"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grpSp>
        <p:nvGrpSpPr>
          <p:cNvPr id="13" name="Group 12"/>
          <p:cNvGrpSpPr/>
          <p:nvPr/>
        </p:nvGrpSpPr>
        <p:grpSpPr>
          <a:xfrm>
            <a:off x="350837" y="-226496"/>
            <a:ext cx="5758172" cy="2342091"/>
            <a:chOff x="477350" y="330556"/>
            <a:chExt cx="5758172" cy="2342091"/>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n-ea"/>
                  <a:cs typeface="+mn-cs"/>
                </a:rPr>
                <a:t>Developer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Light"/>
                  <a:ea typeface="+mn-ea"/>
                  <a:cs typeface="+mn-cs"/>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4975293" y="2293013"/>
            <a:ext cx="11277600" cy="420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805282"/>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 Virtual Academy courses</a:t>
            </a:r>
            <a:endParaRPr lang="en-US" dirty="0"/>
          </a:p>
        </p:txBody>
      </p:sp>
      <p:grpSp>
        <p:nvGrpSpPr>
          <p:cNvPr id="64" name="Group 63"/>
          <p:cNvGrpSpPr/>
          <p:nvPr/>
        </p:nvGrpSpPr>
        <p:grpSpPr>
          <a:xfrm>
            <a:off x="-106363" y="1321011"/>
            <a:ext cx="12542837" cy="5065934"/>
            <a:chOff x="-106363" y="1321011"/>
            <a:chExt cx="12542837" cy="5065934"/>
          </a:xfrm>
        </p:grpSpPr>
        <p:sp>
          <p:nvSpPr>
            <p:cNvPr id="4" name="Rectangle 3"/>
            <p:cNvSpPr/>
            <p:nvPr/>
          </p:nvSpPr>
          <p:spPr>
            <a:xfrm>
              <a:off x="-106363" y="1972881"/>
              <a:ext cx="8507566" cy="4414038"/>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Rectangle 13"/>
            <p:cNvSpPr/>
            <p:nvPr/>
          </p:nvSpPr>
          <p:spPr>
            <a:xfrm>
              <a:off x="8450669" y="1972880"/>
              <a:ext cx="3985805" cy="4414065"/>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p:cNvSpPr/>
            <p:nvPr/>
          </p:nvSpPr>
          <p:spPr>
            <a:xfrm>
              <a:off x="274639" y="5349471"/>
              <a:ext cx="11599101" cy="457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endParaRPr kumimoji="0" lang="en-US" sz="1122" b="0" i="0" u="none" strike="noStrike" kern="1200" cap="none" spc="0" normalizeH="0" baseline="0" noProof="0" dirty="0">
                <a:ln>
                  <a:noFill/>
                </a:ln>
                <a:solidFill>
                  <a:srgbClr val="FF8A00">
                    <a:lumMod val="50000"/>
                  </a:srgbClr>
                </a:solidFill>
                <a:effectLst/>
                <a:uLnTx/>
                <a:uFillTx/>
                <a:latin typeface="Segoe UI Light"/>
                <a:ea typeface="+mn-ea"/>
                <a:cs typeface="+mn-cs"/>
              </a:endParaRPr>
            </a:p>
          </p:txBody>
        </p:sp>
        <p:sp>
          <p:nvSpPr>
            <p:cNvPr id="5" name="TextBox 4"/>
            <p:cNvSpPr txBox="1"/>
            <p:nvPr/>
          </p:nvSpPr>
          <p:spPr>
            <a:xfrm>
              <a:off x="7031123" y="1325713"/>
              <a:ext cx="1327550" cy="831388"/>
            </a:xfrm>
            <a:prstGeom prst="rect">
              <a:avLst/>
            </a:prstGeom>
            <a:noFill/>
          </p:spPr>
          <p:txBody>
            <a:bodyPr wrap="none" lIns="0" tIns="0" rIns="0" bIns="0" rtlCol="0">
              <a:spAutoFit/>
            </a:bodyPr>
            <a:lstStyle/>
            <a:p>
              <a:pPr marL="0" marR="0" lvl="0" indent="0" algn="l" defTabSz="931697" rtl="0" eaLnBrk="1" fontAlgn="auto" latinLnBrk="0" hangingPunct="1">
                <a:lnSpc>
                  <a:spcPct val="100000"/>
                </a:lnSpc>
                <a:spcBef>
                  <a:spcPts val="0"/>
                </a:spcBef>
                <a:spcAft>
                  <a:spcPts val="0"/>
                </a:spcAft>
                <a:buClrTx/>
                <a:buSzTx/>
                <a:buFontTx/>
                <a:buNone/>
                <a:tabLst/>
                <a:defRPr/>
              </a:pPr>
              <a:r>
                <a:rPr kumimoji="0" lang="en-US" sz="5297" b="0" i="0" u="none" strike="noStrike" kern="1200" cap="none" spc="0" normalizeH="0" baseline="0" noProof="0" dirty="0">
                  <a:ln>
                    <a:noFill/>
                  </a:ln>
                  <a:solidFill>
                    <a:srgbClr val="7FBA00"/>
                  </a:solidFill>
                  <a:effectLst/>
                  <a:uLnTx/>
                  <a:uFillTx/>
                  <a:latin typeface="Segoe UI Light"/>
                  <a:ea typeface="+mn-ea"/>
                  <a:cs typeface="+mn-cs"/>
                </a:rPr>
                <a:t>2014</a:t>
              </a:r>
            </a:p>
          </p:txBody>
        </p:sp>
        <p:sp>
          <p:nvSpPr>
            <p:cNvPr id="6" name="Rectangle 5"/>
            <p:cNvSpPr/>
            <p:nvPr/>
          </p:nvSpPr>
          <p:spPr>
            <a:xfrm>
              <a:off x="554036"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Aug</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 name="Rectangle 6"/>
            <p:cNvSpPr/>
            <p:nvPr/>
          </p:nvSpPr>
          <p:spPr>
            <a:xfrm>
              <a:off x="2137532"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Sept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3721028"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Oct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24" name="Group 23"/>
            <p:cNvGrpSpPr/>
            <p:nvPr/>
          </p:nvGrpSpPr>
          <p:grpSpPr>
            <a:xfrm>
              <a:off x="641578" y="4140806"/>
              <a:ext cx="1630188" cy="1286514"/>
              <a:chOff x="641578" y="3447662"/>
              <a:chExt cx="1630188" cy="1286514"/>
            </a:xfrm>
          </p:grpSpPr>
          <p:sp>
            <p:nvSpPr>
              <p:cNvPr id="9" name="Rectangular Callout 8"/>
              <p:cNvSpPr/>
              <p:nvPr/>
            </p:nvSpPr>
            <p:spPr bwMode="auto">
              <a:xfrm>
                <a:off x="769794" y="3605411"/>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Introduction to Office 365 Development </a:t>
                </a:r>
              </a:p>
            </p:txBody>
          </p:sp>
          <p:grpSp>
            <p:nvGrpSpPr>
              <p:cNvPr id="10" name="Group 9"/>
              <p:cNvGrpSpPr/>
              <p:nvPr/>
            </p:nvGrpSpPr>
            <p:grpSpPr>
              <a:xfrm>
                <a:off x="641578" y="3447662"/>
                <a:ext cx="205663" cy="1286514"/>
                <a:chOff x="2115261" y="2675984"/>
                <a:chExt cx="205663" cy="1286514"/>
              </a:xfrm>
              <a:solidFill>
                <a:schemeClr val="accent6"/>
              </a:solidFill>
            </p:grpSpPr>
            <p:cxnSp>
              <p:nvCxnSpPr>
                <p:cNvPr id="11" name="Straight Connector 10"/>
                <p:cNvCxnSpPr>
                  <a:stCxn id="13"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5" name="TextBox 14"/>
            <p:cNvSpPr txBox="1"/>
            <p:nvPr/>
          </p:nvSpPr>
          <p:spPr>
            <a:xfrm>
              <a:off x="10649630" y="1321011"/>
              <a:ext cx="1316107" cy="831388"/>
            </a:xfrm>
            <a:prstGeom prst="rect">
              <a:avLst/>
            </a:prstGeom>
            <a:noFill/>
          </p:spPr>
          <p:txBody>
            <a:bodyPr wrap="none" lIns="0" tIns="0" rIns="0" bIns="0" rtlCol="0">
              <a:spAutoFit/>
            </a:bodyPr>
            <a:lstStyle/>
            <a:p>
              <a:pPr marL="0" marR="0" lvl="0" indent="0" algn="l" defTabSz="931697" rtl="0" eaLnBrk="1" fontAlgn="auto" latinLnBrk="0" hangingPunct="1">
                <a:lnSpc>
                  <a:spcPct val="100000"/>
                </a:lnSpc>
                <a:spcBef>
                  <a:spcPts val="0"/>
                </a:spcBef>
                <a:spcAft>
                  <a:spcPts val="0"/>
                </a:spcAft>
                <a:buClrTx/>
                <a:buSzTx/>
                <a:buFontTx/>
                <a:buNone/>
                <a:tabLst/>
                <a:defRPr/>
              </a:pPr>
              <a:r>
                <a:rPr kumimoji="0" lang="en-US" sz="5297" b="0" i="0" u="none" strike="noStrike" kern="1200" cap="none" spc="0" normalizeH="0" baseline="0" noProof="0" dirty="0">
                  <a:ln>
                    <a:noFill/>
                  </a:ln>
                  <a:solidFill>
                    <a:srgbClr val="0072C6"/>
                  </a:solidFill>
                  <a:effectLst/>
                  <a:uLnTx/>
                  <a:uFillTx/>
                  <a:latin typeface="Segoe UI Light"/>
                  <a:ea typeface="+mn-ea"/>
                  <a:cs typeface="+mn-cs"/>
                </a:rPr>
                <a:t>2015</a:t>
              </a:r>
            </a:p>
          </p:txBody>
        </p:sp>
        <p:sp>
          <p:nvSpPr>
            <p:cNvPr id="16" name="Rectangle 15"/>
            <p:cNvSpPr/>
            <p:nvPr/>
          </p:nvSpPr>
          <p:spPr>
            <a:xfrm>
              <a:off x="8450670" y="5381851"/>
              <a:ext cx="1535276"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Jan</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Rectangle 19"/>
            <p:cNvSpPr/>
            <p:nvPr/>
          </p:nvSpPr>
          <p:spPr>
            <a:xfrm>
              <a:off x="5304524" y="5383693"/>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Nov</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1" name="Rectangle 20"/>
            <p:cNvSpPr/>
            <p:nvPr/>
          </p:nvSpPr>
          <p:spPr>
            <a:xfrm>
              <a:off x="6888020" y="5381851"/>
              <a:ext cx="1508760" cy="391387"/>
            </a:xfrm>
            <a:prstGeom prst="rect">
              <a:avLst/>
            </a:prstGeom>
            <a:solidFill>
              <a:schemeClr val="accent3"/>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Dec</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9" name="Group 18"/>
            <p:cNvGrpSpPr/>
            <p:nvPr/>
          </p:nvGrpSpPr>
          <p:grpSpPr>
            <a:xfrm>
              <a:off x="2926302" y="4140806"/>
              <a:ext cx="1623066" cy="1286514"/>
              <a:chOff x="2106450" y="3660197"/>
              <a:chExt cx="1623066" cy="1286514"/>
            </a:xfrm>
          </p:grpSpPr>
          <p:sp>
            <p:nvSpPr>
              <p:cNvPr id="26" name="Rectangular Callout 25"/>
              <p:cNvSpPr/>
              <p:nvPr/>
            </p:nvSpPr>
            <p:spPr bwMode="auto">
              <a:xfrm>
                <a:off x="2106450" y="3778348"/>
                <a:ext cx="1501972" cy="34232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the Office 365 App Model </a:t>
                </a:r>
              </a:p>
            </p:txBody>
          </p:sp>
          <p:grpSp>
            <p:nvGrpSpPr>
              <p:cNvPr id="27" name="Group 26"/>
              <p:cNvGrpSpPr/>
              <p:nvPr/>
            </p:nvGrpSpPr>
            <p:grpSpPr>
              <a:xfrm>
                <a:off x="3523853" y="3660197"/>
                <a:ext cx="205663" cy="1286514"/>
                <a:chOff x="2115261" y="2675984"/>
                <a:chExt cx="205663" cy="1286514"/>
              </a:xfrm>
              <a:solidFill>
                <a:schemeClr val="accent6"/>
              </a:solidFill>
            </p:grpSpPr>
            <p:cxnSp>
              <p:nvCxnSpPr>
                <p:cNvPr id="28" name="Straight Connector 27"/>
                <p:cNvCxnSpPr>
                  <a:stCxn id="30" idx="0"/>
                </p:cNvCxnSpPr>
                <p:nvPr/>
              </p:nvCxnSpPr>
              <p:spPr>
                <a:xfrm flipH="1">
                  <a:off x="2218092"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2115261"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p:cNvSpPr/>
                <p:nvPr/>
              </p:nvSpPr>
              <p:spPr bwMode="auto">
                <a:xfrm>
                  <a:off x="2115261"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cxnSp>
          <p:nvCxnSpPr>
            <p:cNvPr id="32" name="Straight Connector 31"/>
            <p:cNvCxnSpPr>
              <a:stCxn id="34" idx="0"/>
              <a:endCxn id="33" idx="0"/>
            </p:cNvCxnSpPr>
            <p:nvPr/>
          </p:nvCxnSpPr>
          <p:spPr>
            <a:xfrm>
              <a:off x="4953200" y="3105548"/>
              <a:ext cx="0" cy="21145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4850368" y="5220087"/>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ular Callout 34"/>
            <p:cNvSpPr/>
            <p:nvPr/>
          </p:nvSpPr>
          <p:spPr bwMode="auto">
            <a:xfrm>
              <a:off x="2454965" y="3151568"/>
              <a:ext cx="2417342" cy="47155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standalone web application development </a:t>
              </a:r>
            </a:p>
          </p:txBody>
        </p:sp>
        <p:grpSp>
          <p:nvGrpSpPr>
            <p:cNvPr id="57" name="Group 56"/>
            <p:cNvGrpSpPr/>
            <p:nvPr/>
          </p:nvGrpSpPr>
          <p:grpSpPr>
            <a:xfrm>
              <a:off x="4850368" y="2205604"/>
              <a:ext cx="205663" cy="899944"/>
              <a:chOff x="4850368" y="2000742"/>
              <a:chExt cx="205663" cy="899944"/>
            </a:xfrm>
          </p:grpSpPr>
          <p:cxnSp>
            <p:nvCxnSpPr>
              <p:cNvPr id="36" name="Straight Connector 35"/>
              <p:cNvCxnSpPr>
                <a:stCxn id="37" idx="0"/>
                <a:endCxn id="34" idx="0"/>
              </p:cNvCxnSpPr>
              <p:nvPr/>
            </p:nvCxnSpPr>
            <p:spPr>
              <a:xfrm>
                <a:off x="4953200" y="2000742"/>
                <a:ext cx="0" cy="899944"/>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4850368" y="2000742"/>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8" name="Rectangular Callout 37"/>
            <p:cNvSpPr/>
            <p:nvPr/>
          </p:nvSpPr>
          <p:spPr bwMode="auto">
            <a:xfrm>
              <a:off x="2454965" y="2286990"/>
              <a:ext cx="2396221" cy="586373"/>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integrating Office 365 APIs with your mobile device development 	</a:t>
              </a:r>
            </a:p>
          </p:txBody>
        </p:sp>
        <p:sp>
          <p:nvSpPr>
            <p:cNvPr id="40" name="Rectangular Callout 39"/>
            <p:cNvSpPr/>
            <p:nvPr/>
          </p:nvSpPr>
          <p:spPr bwMode="auto">
            <a:xfrm>
              <a:off x="8368951" y="4662007"/>
              <a:ext cx="1768612" cy="248908"/>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Shipping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your </a:t>
              </a: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Office 365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to the</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Office Store </a:t>
              </a:r>
              <a:endPar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5" name="Rectangular Callout 44"/>
            <p:cNvSpPr/>
            <p:nvPr/>
          </p:nvSpPr>
          <p:spPr bwMode="auto">
            <a:xfrm>
              <a:off x="9841662" y="2894411"/>
              <a:ext cx="2001943" cy="221851"/>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a:t>
              </a: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
              </a:r>
              <a:b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1200" cap="none" spc="0" normalizeH="0" baseline="0" noProof="0" dirty="0" smtClean="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the </a:t>
              </a: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building blocks and services of the SharePoint platform </a:t>
              </a:r>
            </a:p>
          </p:txBody>
        </p:sp>
        <p:grpSp>
          <p:nvGrpSpPr>
            <p:cNvPr id="41" name="Group 40"/>
            <p:cNvGrpSpPr/>
            <p:nvPr/>
          </p:nvGrpSpPr>
          <p:grpSpPr>
            <a:xfrm>
              <a:off x="9641181" y="4130456"/>
              <a:ext cx="205663" cy="1214594"/>
              <a:chOff x="5805212" y="2675984"/>
              <a:chExt cx="205663" cy="1214594"/>
            </a:xfrm>
            <a:solidFill>
              <a:schemeClr val="accent6"/>
            </a:solidFill>
          </p:grpSpPr>
          <p:cxnSp>
            <p:nvCxnSpPr>
              <p:cNvPr id="42" name="Straight Connector 41"/>
              <p:cNvCxnSpPr>
                <a:stCxn id="44" idx="0"/>
              </p:cNvCxnSpPr>
              <p:nvPr/>
            </p:nvCxnSpPr>
            <p:spPr>
              <a:xfrm flipH="1">
                <a:off x="5908043"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5805212"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 name="Rectangle 48"/>
            <p:cNvSpPr/>
            <p:nvPr/>
          </p:nvSpPr>
          <p:spPr>
            <a:xfrm>
              <a:off x="10030562" y="5381851"/>
              <a:ext cx="1540149" cy="391387"/>
            </a:xfrm>
            <a:prstGeom prst="rect">
              <a:avLst/>
            </a:prstGeom>
            <a:solidFill>
              <a:schemeClr val="accent1"/>
            </a:solidFill>
            <a:ln w="12700">
              <a:noFill/>
            </a:ln>
          </p:spPr>
          <p:style>
            <a:lnRef idx="2">
              <a:schemeClr val="accent2"/>
            </a:lnRef>
            <a:fillRef idx="1">
              <a:schemeClr val="lt1"/>
            </a:fillRef>
            <a:effectRef idx="0">
              <a:schemeClr val="accent2"/>
            </a:effectRef>
            <a:fontRef idx="minor">
              <a:schemeClr val="dk1"/>
            </a:fontRef>
          </p:style>
          <p:txBody>
            <a:bodyPr lIns="0" tIns="9320" rIns="0" bIns="0" rtlCol="0" anchor="ctr"/>
            <a:lstStyle/>
            <a:p>
              <a:pPr marL="0" marR="0" lvl="0" indent="0" algn="ctr" defTabSz="9316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Feb</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50" name="Group 49"/>
            <p:cNvGrpSpPr/>
            <p:nvPr/>
          </p:nvGrpSpPr>
          <p:grpSpPr>
            <a:xfrm>
              <a:off x="10205179" y="4138936"/>
              <a:ext cx="2035464" cy="1286514"/>
              <a:chOff x="1733706" y="3447662"/>
              <a:chExt cx="2035464" cy="1286514"/>
            </a:xfrm>
          </p:grpSpPr>
          <p:sp>
            <p:nvSpPr>
              <p:cNvPr id="51" name="Rectangular Callout 50"/>
              <p:cNvSpPr/>
              <p:nvPr/>
            </p:nvSpPr>
            <p:spPr bwMode="auto">
              <a:xfrm>
                <a:off x="1861921" y="3605411"/>
                <a:ext cx="1907249" cy="437036"/>
              </a:xfrm>
              <a:prstGeom prst="wedgeRectCallout">
                <a:avLst>
                  <a:gd name="adj1" fmla="val -22388"/>
                  <a:gd name="adj2" fmla="val 80240"/>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0" bIns="46637" numCol="1" rtlCol="0" anchor="ctr" anchorCtr="0" compatLnSpc="1">
                <a:prstTxWarp prst="textNoShape">
                  <a:avLst/>
                </a:prstTxWarp>
              </a:bodyPr>
              <a:lstStyle/>
              <a:p>
                <a:pPr marL="0" marR="0" lvl="0" indent="0" algn="l" defTabSz="931428"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Deep Dive into Office 365 Development on non-Microsoft Stack	</a:t>
                </a:r>
              </a:p>
            </p:txBody>
          </p:sp>
          <p:grpSp>
            <p:nvGrpSpPr>
              <p:cNvPr id="52" name="Group 51"/>
              <p:cNvGrpSpPr/>
              <p:nvPr/>
            </p:nvGrpSpPr>
            <p:grpSpPr>
              <a:xfrm>
                <a:off x="1733706" y="3447662"/>
                <a:ext cx="205663" cy="1286514"/>
                <a:chOff x="3207389" y="2675984"/>
                <a:chExt cx="205663" cy="1286514"/>
              </a:xfrm>
              <a:solidFill>
                <a:schemeClr val="accent6"/>
              </a:solidFill>
            </p:grpSpPr>
            <p:cxnSp>
              <p:nvCxnSpPr>
                <p:cNvPr id="53" name="Straight Connector 52"/>
                <p:cNvCxnSpPr>
                  <a:stCxn id="55" idx="0"/>
                </p:cNvCxnSpPr>
                <p:nvPr/>
              </p:nvCxnSpPr>
              <p:spPr>
                <a:xfrm flipH="1">
                  <a:off x="3310220" y="2675984"/>
                  <a:ext cx="1" cy="1214594"/>
                </a:xfrm>
                <a:prstGeom prst="line">
                  <a:avLst/>
                </a:prstGeom>
                <a:grp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07389" y="3756835"/>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Oval 54"/>
                <p:cNvSpPr/>
                <p:nvPr/>
              </p:nvSpPr>
              <p:spPr bwMode="auto">
                <a:xfrm>
                  <a:off x="3207389" y="2675984"/>
                  <a:ext cx="205663" cy="205663"/>
                </a:xfrm>
                <a:prstGeom prst="ellipse">
                  <a:avLst/>
                </a:prstGeom>
                <a:grp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63" name="Group 62"/>
            <p:cNvGrpSpPr/>
            <p:nvPr/>
          </p:nvGrpSpPr>
          <p:grpSpPr>
            <a:xfrm>
              <a:off x="9635999" y="2868659"/>
              <a:ext cx="210845" cy="2562227"/>
              <a:chOff x="7525884" y="2868659"/>
              <a:chExt cx="210845" cy="2562227"/>
            </a:xfrm>
          </p:grpSpPr>
          <p:cxnSp>
            <p:nvCxnSpPr>
              <p:cNvPr id="46" name="Straight Connector 45"/>
              <p:cNvCxnSpPr>
                <a:endCxn id="61" idx="4"/>
              </p:cNvCxnSpPr>
              <p:nvPr/>
            </p:nvCxnSpPr>
            <p:spPr>
              <a:xfrm>
                <a:off x="7628718" y="2995447"/>
                <a:ext cx="5180" cy="2435439"/>
              </a:xfrm>
              <a:prstGeom prst="line">
                <a:avLst/>
              </a:prstGeom>
              <a:solidFill>
                <a:schemeClr val="accent6"/>
              </a:solidFill>
              <a:ln w="3175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7" name="Oval 46"/>
              <p:cNvSpPr/>
              <p:nvPr/>
            </p:nvSpPr>
            <p:spPr bwMode="auto">
              <a:xfrm>
                <a:off x="7525884" y="2868659"/>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p:cNvSpPr/>
              <p:nvPr/>
            </p:nvSpPr>
            <p:spPr bwMode="auto">
              <a:xfrm>
                <a:off x="7531066" y="5225223"/>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 name="Oval 33"/>
            <p:cNvSpPr/>
            <p:nvPr/>
          </p:nvSpPr>
          <p:spPr bwMode="auto">
            <a:xfrm>
              <a:off x="4850368" y="3105548"/>
              <a:ext cx="205663" cy="205663"/>
            </a:xfrm>
            <a:prstGeom prst="ellipse">
              <a:avLst/>
            </a:prstGeom>
            <a:solidFill>
              <a:schemeClr val="accent6"/>
            </a:solidFill>
            <a:ln w="317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55482998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and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other product names are or may be registered trademarks and/or trademarks in the U.S. and/or other countries.</a:t>
            </a:r>
          </a:p>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80237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7800724"/>
              </p:ext>
            </p:extLst>
          </p:nvPr>
        </p:nvGraphicFramePr>
        <p:xfrm>
          <a:off x="447754" y="1268177"/>
          <a:ext cx="11453125" cy="441121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Getting started with the Office 365 APIs</a:t>
                      </a:r>
                    </a:p>
                  </a:txBody>
                  <a:tcPr marL="93260" marR="93260" marT="46630" marB="46630" anchor="ctr"/>
                </a:tc>
                <a:extLst>
                  <a:ext uri="{0D108BD9-81ED-4DB2-BD59-A6C34878D82A}">
                    <a16:rowId xmlns:a16="http://schemas.microsoft.com/office/drawing/2014/main" val="829752259"/>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Getting started with Mobile development with Office 365</a:t>
                      </a:r>
                      <a:endParaRPr lang="en-US" sz="1800" b="0" dirty="0" smtClean="0"/>
                    </a:p>
                  </a:txBody>
                  <a:tcPr marL="93260" marR="93260" marT="46630" marB="46630" anchor="ctr"/>
                </a:tc>
                <a:extLst>
                  <a:ext uri="{0D108BD9-81ED-4DB2-BD59-A6C34878D82A}">
                    <a16:rowId xmlns:a16="http://schemas.microsoft.com/office/drawing/2014/main" val="1773776289"/>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3260" marR="93260" marT="46630" marB="46630" anchor="ctr"/>
                </a:tc>
                <a:extLst>
                  <a:ext uri="{0D108BD9-81ED-4DB2-BD59-A6C34878D82A}">
                    <a16:rowId xmlns:a16="http://schemas.microsoft.com/office/drawing/2014/main" val="3851531487"/>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extLst>
                  <a:ext uri="{0D108BD9-81ED-4DB2-BD59-A6C34878D82A}">
                    <a16:rowId xmlns:a16="http://schemas.microsoft.com/office/drawing/2014/main" val="198981845"/>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extLst>
                  <a:ext uri="{0D108BD9-81ED-4DB2-BD59-A6C34878D82A}">
                    <a16:rowId xmlns:a16="http://schemas.microsoft.com/office/drawing/2014/main" val="3579083814"/>
                  </a:ext>
                </a:extLst>
              </a:tr>
            </a:tbl>
          </a:graphicData>
        </a:graphic>
      </p:graphicFrame>
    </p:spTree>
    <p:extLst>
      <p:ext uri="{BB962C8B-B14F-4D97-AF65-F5344CB8AC3E}">
        <p14:creationId xmlns:p14="http://schemas.microsoft.com/office/powerpoint/2010/main" val="35079035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 with the Office </a:t>
            </a:r>
            <a:r>
              <a:rPr lang="en-US" dirty="0"/>
              <a:t>365 APIs</a:t>
            </a:r>
          </a:p>
        </p:txBody>
      </p:sp>
      <p:sp>
        <p:nvSpPr>
          <p:cNvPr id="5" name="Subtitle 4"/>
          <p:cNvSpPr>
            <a:spLocks noGrp="1"/>
          </p:cNvSpPr>
          <p:nvPr>
            <p:ph type="subTitle" idx="1"/>
          </p:nvPr>
        </p:nvSpPr>
        <p:spPr>
          <a:xfrm>
            <a:off x="543079" y="4830051"/>
            <a:ext cx="7795851" cy="1916182"/>
          </a:xfrm>
        </p:spPr>
        <p:txBody>
          <a:bodyPr/>
          <a:lstStyle/>
          <a:p>
            <a:r>
              <a:rPr lang="en-US" dirty="0"/>
              <a:t>Jeremy Thake </a:t>
            </a:r>
            <a:endParaRPr lang="en-US" dirty="0" smtClean="0"/>
          </a:p>
          <a:p>
            <a:r>
              <a:rPr lang="en-US" dirty="0" smtClean="0"/>
              <a:t>Technical </a:t>
            </a:r>
            <a:r>
              <a:rPr lang="en-US" dirty="0"/>
              <a:t>Product </a:t>
            </a:r>
            <a:r>
              <a:rPr lang="en-US" dirty="0" smtClean="0"/>
              <a:t>Manager, Microsoft</a:t>
            </a:r>
          </a:p>
          <a:p>
            <a:endParaRPr lang="en-US" dirty="0" smtClean="0"/>
          </a:p>
          <a:p>
            <a:r>
              <a:rPr lang="en-US" dirty="0" smtClean="0"/>
              <a:t>Brian Jones</a:t>
            </a:r>
            <a:endParaRPr lang="en-US" dirty="0"/>
          </a:p>
          <a:p>
            <a:r>
              <a:rPr lang="en-US" dirty="0"/>
              <a:t>Group Program Manager, Microsoft</a:t>
            </a:r>
          </a:p>
        </p:txBody>
      </p:sp>
    </p:spTree>
    <p:extLst>
      <p:ext uri="{BB962C8B-B14F-4D97-AF65-F5344CB8AC3E}">
        <p14:creationId xmlns:p14="http://schemas.microsoft.com/office/powerpoint/2010/main" val="193337654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6829" y="1212341"/>
            <a:ext cx="5931407" cy="4569333"/>
          </a:xfrm>
        </p:spPr>
        <p:txBody>
          <a:bodyPr vert="horz" lIns="146304" tIns="91440" rIns="146304" bIns="91440" rtlCol="0">
            <a:noAutofit/>
          </a:bodyPr>
          <a:lstStyle/>
          <a:p>
            <a:pPr>
              <a:spcBef>
                <a:spcPts val="2448"/>
              </a:spcBef>
            </a:pPr>
            <a:r>
              <a:rPr lang="en-US" sz="4000" dirty="0">
                <a:gradFill>
                  <a:gsLst>
                    <a:gs pos="100000">
                      <a:schemeClr val="bg2"/>
                    </a:gs>
                    <a:gs pos="0">
                      <a:schemeClr val="bg2"/>
                    </a:gs>
                  </a:gsLst>
                  <a:lin ang="5400000" scaled="0"/>
                </a:gradFill>
              </a:rPr>
              <a:t>Intro to </a:t>
            </a:r>
            <a:r>
              <a:rPr lang="en-US" sz="4000" dirty="0" smtClean="0">
                <a:gradFill>
                  <a:gsLst>
                    <a:gs pos="100000">
                      <a:schemeClr val="bg2"/>
                    </a:gs>
                    <a:gs pos="0">
                      <a:schemeClr val="bg2"/>
                    </a:gs>
                  </a:gsLst>
                  <a:lin ang="5400000" scaled="0"/>
                </a:gradFill>
              </a:rPr>
              <a:t>the Office </a:t>
            </a:r>
            <a:r>
              <a:rPr lang="en-US" sz="4000" dirty="0">
                <a:gradFill>
                  <a:gsLst>
                    <a:gs pos="100000">
                      <a:schemeClr val="bg2"/>
                    </a:gs>
                    <a:gs pos="0">
                      <a:schemeClr val="bg2"/>
                    </a:gs>
                  </a:gsLst>
                  <a:lin ang="5400000" scaled="0"/>
                </a:gradFill>
              </a:rPr>
              <a:t>365 APIs</a:t>
            </a:r>
          </a:p>
          <a:p>
            <a:pPr>
              <a:spcBef>
                <a:spcPts val="2448"/>
              </a:spcBef>
            </a:pPr>
            <a:r>
              <a:rPr lang="en-US" sz="4000" dirty="0">
                <a:gradFill>
                  <a:gsLst>
                    <a:gs pos="100000">
                      <a:schemeClr val="bg2"/>
                    </a:gs>
                    <a:gs pos="0">
                      <a:schemeClr val="bg2"/>
                    </a:gs>
                  </a:gsLst>
                  <a:lin ang="5400000" scaled="0"/>
                </a:gradFill>
              </a:rPr>
              <a:t>Getting </a:t>
            </a:r>
            <a:r>
              <a:rPr lang="en-US" sz="4000" dirty="0" smtClean="0">
                <a:gradFill>
                  <a:gsLst>
                    <a:gs pos="100000">
                      <a:schemeClr val="bg2"/>
                    </a:gs>
                    <a:gs pos="0">
                      <a:schemeClr val="bg2"/>
                    </a:gs>
                  </a:gsLst>
                  <a:lin ang="5400000" scaled="0"/>
                </a:gradFill>
              </a:rPr>
              <a:t>started</a:t>
            </a:r>
            <a:endParaRPr lang="en-US" sz="4000" dirty="0">
              <a:gradFill>
                <a:gsLst>
                  <a:gs pos="100000">
                    <a:schemeClr val="bg2"/>
                  </a:gs>
                  <a:gs pos="0">
                    <a:schemeClr val="bg2"/>
                  </a:gs>
                </a:gsLst>
                <a:lin ang="5400000" scaled="0"/>
              </a:gradFill>
            </a:endParaRPr>
          </a:p>
          <a:p>
            <a:pPr>
              <a:spcBef>
                <a:spcPts val="2448"/>
              </a:spcBef>
            </a:pPr>
            <a:r>
              <a:rPr lang="en-US" sz="4000" dirty="0">
                <a:gradFill>
                  <a:gsLst>
                    <a:gs pos="100000">
                      <a:schemeClr val="bg2"/>
                    </a:gs>
                    <a:gs pos="0">
                      <a:schemeClr val="bg2"/>
                    </a:gs>
                  </a:gsLst>
                  <a:lin ang="5400000" scaled="0"/>
                </a:gradFill>
              </a:rPr>
              <a:t>Demos</a:t>
            </a:r>
          </a:p>
        </p:txBody>
      </p:sp>
      <p:sp>
        <p:nvSpPr>
          <p:cNvPr id="5" name="Title 4"/>
          <p:cNvSpPr>
            <a:spLocks noGrp="1"/>
          </p:cNvSpPr>
          <p:nvPr>
            <p:ph type="title" idx="4294967295"/>
          </p:nvPr>
        </p:nvSpPr>
        <p:spPr>
          <a:xfrm>
            <a:off x="286830" y="288417"/>
            <a:ext cx="11374438" cy="762000"/>
          </a:xfrm>
        </p:spPr>
        <p:txBody>
          <a:bodyPr vert="horz" wrap="square" lIns="146304" tIns="91440" rIns="146304" bIns="91440" rtlCol="0" anchor="t">
            <a:noAutofit/>
          </a:bodyPr>
          <a:lstStyle/>
          <a:p>
            <a:r>
              <a:rPr lang="en-US" sz="5400" dirty="0" smtClean="0"/>
              <a:t>Agenda</a:t>
            </a:r>
            <a:r>
              <a:rPr lang="en-US" sz="5400" dirty="0"/>
              <a:t/>
            </a:r>
            <a:br>
              <a:rPr lang="en-US" sz="5400" dirty="0"/>
            </a:br>
            <a:endParaRPr lang="en-US" sz="5400" dirty="0"/>
          </a:p>
        </p:txBody>
      </p:sp>
    </p:spTree>
    <p:extLst>
      <p:ext uri="{BB962C8B-B14F-4D97-AF65-F5344CB8AC3E}">
        <p14:creationId xmlns:p14="http://schemas.microsoft.com/office/powerpoint/2010/main" val="400017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smtClean="0"/>
              <a:t>The Office development platform </a:t>
            </a:r>
            <a:endParaRPr lang="en-US" dirty="0"/>
          </a:p>
        </p:txBody>
      </p:sp>
      <p:sp>
        <p:nvSpPr>
          <p:cNvPr id="15" name="Rectangle 14"/>
          <p:cNvSpPr/>
          <p:nvPr/>
        </p:nvSpPr>
        <p:spPr bwMode="auto">
          <a:xfrm>
            <a:off x="281954" y="3125130"/>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Modern</a:t>
            </a:r>
          </a:p>
        </p:txBody>
      </p:sp>
      <p:sp>
        <p:nvSpPr>
          <p:cNvPr id="16" name="Rectangle 15"/>
          <p:cNvSpPr/>
          <p:nvPr/>
        </p:nvSpPr>
        <p:spPr bwMode="auto">
          <a:xfrm>
            <a:off x="281954" y="5041251"/>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Services</a:t>
            </a:r>
          </a:p>
        </p:txBody>
      </p:sp>
      <p:sp>
        <p:nvSpPr>
          <p:cNvPr id="17" name="Rectangle 16"/>
          <p:cNvSpPr/>
          <p:nvPr/>
        </p:nvSpPr>
        <p:spPr bwMode="auto">
          <a:xfrm>
            <a:off x="281954" y="1209009"/>
            <a:ext cx="11887200" cy="1737360"/>
          </a:xfrm>
          <a:prstGeom prst="rect">
            <a:avLst/>
          </a:pr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97" tIns="146238" rIns="182797" bIns="146238" numCol="1" rtlCol="0" anchor="t" anchorCtr="0" compatLnSpc="1">
            <a:prstTxWarp prst="textNoShape">
              <a:avLst/>
            </a:prstTxWarp>
          </a:bodyPr>
          <a:lstStyle/>
          <a:p>
            <a:pPr marL="0" marR="0" lvl="0" indent="0" algn="l" defTabSz="932015" rtl="0" eaLnBrk="1" fontAlgn="base" latinLnBrk="0" hangingPunct="1">
              <a:lnSpc>
                <a:spcPct val="100000"/>
              </a:lnSpc>
              <a:spcBef>
                <a:spcPct val="0"/>
              </a:spcBef>
              <a:spcAft>
                <a:spcPct val="0"/>
              </a:spcAft>
              <a:buClrTx/>
              <a:buSzTx/>
              <a:buFontTx/>
              <a:buNone/>
              <a:tabLst/>
              <a:defRPr/>
            </a:pPr>
            <a:r>
              <a:rPr kumimoji="0" lang="en-US" sz="2799" b="0" i="0" u="none" strike="noStrike" kern="1200" cap="none" spc="0" normalizeH="0" baseline="0" noProof="0" dirty="0">
                <a:ln>
                  <a:noFill/>
                </a:ln>
                <a:solidFill>
                  <a:srgbClr val="DC3C00"/>
                </a:solidFill>
                <a:effectLst/>
                <a:uLnTx/>
                <a:uFillTx/>
                <a:latin typeface="Segoe UI Light"/>
                <a:ea typeface="+mn-ea"/>
                <a:cs typeface="+mn-cs"/>
              </a:rPr>
              <a:t>Everywhere</a:t>
            </a:r>
          </a:p>
        </p:txBody>
      </p:sp>
      <p:grpSp>
        <p:nvGrpSpPr>
          <p:cNvPr id="6" name="Group 5"/>
          <p:cNvGrpSpPr/>
          <p:nvPr/>
        </p:nvGrpSpPr>
        <p:grpSpPr>
          <a:xfrm>
            <a:off x="2494206" y="3284160"/>
            <a:ext cx="9439032" cy="654970"/>
            <a:chOff x="2494206" y="3284160"/>
            <a:chExt cx="9439032" cy="654970"/>
          </a:xfrm>
        </p:grpSpPr>
        <p:sp>
          <p:nvSpPr>
            <p:cNvPr id="7" name="Rectangle 6"/>
            <p:cNvSpPr/>
            <p:nvPr/>
          </p:nvSpPr>
          <p:spPr bwMode="auto">
            <a:xfrm>
              <a:off x="2494206" y="3284160"/>
              <a:ext cx="9439032" cy="654970"/>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8" name="Group 7"/>
            <p:cNvGrpSpPr/>
            <p:nvPr/>
          </p:nvGrpSpPr>
          <p:grpSpPr>
            <a:xfrm>
              <a:off x="2494206" y="3284160"/>
              <a:ext cx="9439032" cy="654970"/>
              <a:chOff x="2494206" y="3284160"/>
              <a:chExt cx="9439032" cy="654970"/>
            </a:xfrm>
          </p:grpSpPr>
          <p:sp>
            <p:nvSpPr>
              <p:cNvPr id="9" name="Rectangle 8"/>
              <p:cNvSpPr/>
              <p:nvPr/>
            </p:nvSpPr>
            <p:spPr bwMode="auto">
              <a:xfrm>
                <a:off x="2494206" y="3284160"/>
                <a:ext cx="9439032" cy="65497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2244"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rPr>
                  <a:t>Language </a:t>
                </a:r>
                <a:r>
                  <a:rPr kumimoji="0" lang="en-US" sz="2244"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agnostic</a:t>
                </a:r>
              </a:p>
            </p:txBody>
          </p:sp>
          <p:sp>
            <p:nvSpPr>
              <p:cNvPr id="10" name="Freeform 10"/>
              <p:cNvSpPr>
                <a:spLocks noChangeAspect="1" noEditPoints="1"/>
              </p:cNvSpPr>
              <p:nvPr/>
            </p:nvSpPr>
            <p:spPr bwMode="auto">
              <a:xfrm>
                <a:off x="6228617" y="3337500"/>
                <a:ext cx="528589" cy="528515"/>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rgbClr val="000000"/>
              </a:solidFill>
              <a:ln>
                <a:noFill/>
              </a:ln>
              <a:extLst/>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1" name="Group 10"/>
              <p:cNvGrpSpPr>
                <a:grpSpLocks noChangeAspect="1"/>
              </p:cNvGrpSpPr>
              <p:nvPr/>
            </p:nvGrpSpPr>
            <p:grpSpPr>
              <a:xfrm>
                <a:off x="7333261" y="3328285"/>
                <a:ext cx="408976" cy="576648"/>
                <a:chOff x="10662144" y="6848694"/>
                <a:chExt cx="615459" cy="867910"/>
              </a:xfrm>
            </p:grpSpPr>
            <p:sp>
              <p:nvSpPr>
                <p:cNvPr id="18" name="Freeform 70"/>
                <p:cNvSpPr>
                  <a:spLocks/>
                </p:cNvSpPr>
                <p:nvPr/>
              </p:nvSpPr>
              <p:spPr bwMode="auto">
                <a:xfrm>
                  <a:off x="10662144" y="7018128"/>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rgbClr val="000000"/>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72"/>
                <p:cNvSpPr>
                  <a:spLocks/>
                </p:cNvSpPr>
                <p:nvPr/>
              </p:nvSpPr>
              <p:spPr bwMode="auto">
                <a:xfrm>
                  <a:off x="10718373" y="6848694"/>
                  <a:ext cx="115846"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chemeClr val="bg1">
                    <a:lumMod val="50000"/>
                  </a:schemeClr>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Freeform 75"/>
                <p:cNvSpPr>
                  <a:spLocks/>
                </p:cNvSpPr>
                <p:nvPr/>
              </p:nvSpPr>
              <p:spPr bwMode="auto">
                <a:xfrm>
                  <a:off x="10965914" y="7071330"/>
                  <a:ext cx="255844" cy="592442"/>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chemeClr val="tx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76"/>
                <p:cNvSpPr>
                  <a:spLocks/>
                </p:cNvSpPr>
                <p:nvPr/>
              </p:nvSpPr>
              <p:spPr bwMode="auto">
                <a:xfrm>
                  <a:off x="10776107" y="7146802"/>
                  <a:ext cx="387539" cy="243013"/>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91390" tIns="45695" rIns="91390" bIns="45695" numCol="1" anchor="t" anchorCtr="0" compatLnSpc="1">
                  <a:prstTxWarp prst="textNoShape">
                    <a:avLst/>
                  </a:prstTxWarp>
                </a:bodyPr>
                <a:lstStyle/>
                <a:p>
                  <a:pPr marL="0" marR="0" lvl="0" indent="0" algn="l" defTabSz="93228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2" name="Picture 2" descr="http://rubyonrails.org/images/r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0283" y="3350593"/>
                <a:ext cx="421954" cy="5383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h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005" y="3422962"/>
                <a:ext cx="914032" cy="4570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8062996" y="3381907"/>
                <a:ext cx="1431841" cy="479631"/>
              </a:xfrm>
              <a:prstGeom prst="rect">
                <a:avLst/>
              </a:prstGeom>
            </p:spPr>
          </p:pic>
        </p:grpSp>
      </p:grpSp>
      <p:grpSp>
        <p:nvGrpSpPr>
          <p:cNvPr id="37" name="Group 36"/>
          <p:cNvGrpSpPr/>
          <p:nvPr/>
        </p:nvGrpSpPr>
        <p:grpSpPr>
          <a:xfrm>
            <a:off x="2508786" y="6227582"/>
            <a:ext cx="9439032" cy="532015"/>
            <a:chOff x="2508786" y="6227582"/>
            <a:chExt cx="9439032" cy="532015"/>
          </a:xfrm>
        </p:grpSpPr>
        <p:grpSp>
          <p:nvGrpSpPr>
            <p:cNvPr id="38" name="Group 37"/>
            <p:cNvGrpSpPr/>
            <p:nvPr/>
          </p:nvGrpSpPr>
          <p:grpSpPr>
            <a:xfrm>
              <a:off x="4091926" y="6227582"/>
              <a:ext cx="1523329" cy="530352"/>
              <a:chOff x="2827320" y="5795929"/>
              <a:chExt cx="1759708" cy="530352"/>
            </a:xfrm>
          </p:grpSpPr>
          <p:sp>
            <p:nvSpPr>
              <p:cNvPr id="53" name="Rectangle 52"/>
              <p:cNvSpPr/>
              <p:nvPr/>
            </p:nvSpPr>
            <p:spPr bwMode="auto">
              <a:xfrm>
                <a:off x="2827320"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Mail</a:t>
                </a:r>
              </a:p>
            </p:txBody>
          </p:sp>
          <p:sp>
            <p:nvSpPr>
              <p:cNvPr id="54" name="Freeform 18"/>
              <p:cNvSpPr>
                <a:spLocks noChangeAspect="1" noEditPoints="1"/>
              </p:cNvSpPr>
              <p:nvPr/>
            </p:nvSpPr>
            <p:spPr bwMode="auto">
              <a:xfrm>
                <a:off x="4164231" y="5983318"/>
                <a:ext cx="274470" cy="1846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39" name="Group 38"/>
            <p:cNvGrpSpPr/>
            <p:nvPr/>
          </p:nvGrpSpPr>
          <p:grpSpPr>
            <a:xfrm>
              <a:off x="5675066" y="6227582"/>
              <a:ext cx="1523329" cy="530352"/>
              <a:chOff x="4631996" y="5795929"/>
              <a:chExt cx="1759708" cy="530352"/>
            </a:xfrm>
          </p:grpSpPr>
          <p:sp>
            <p:nvSpPr>
              <p:cNvPr id="51" name="Rectangle 50"/>
              <p:cNvSpPr/>
              <p:nvPr/>
            </p:nvSpPr>
            <p:spPr bwMode="auto">
              <a:xfrm>
                <a:off x="4631996"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Calendar</a:t>
                </a:r>
              </a:p>
            </p:txBody>
          </p:sp>
          <p:sp>
            <p:nvSpPr>
              <p:cNvPr id="52" name="Freeform 109"/>
              <p:cNvSpPr>
                <a:spLocks noChangeAspect="1" noEditPoints="1"/>
              </p:cNvSpPr>
              <p:nvPr/>
            </p:nvSpPr>
            <p:spPr bwMode="auto">
              <a:xfrm>
                <a:off x="6021852" y="5959578"/>
                <a:ext cx="280912" cy="228077"/>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marL="0" marR="0" lvl="0" indent="0" algn="l" defTabSz="91391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0" name="Group 39"/>
            <p:cNvGrpSpPr/>
            <p:nvPr/>
          </p:nvGrpSpPr>
          <p:grpSpPr>
            <a:xfrm>
              <a:off x="7258207" y="6227582"/>
              <a:ext cx="1523329" cy="530352"/>
              <a:chOff x="6481640" y="5795929"/>
              <a:chExt cx="1759708" cy="530352"/>
            </a:xfrm>
          </p:grpSpPr>
          <p:sp>
            <p:nvSpPr>
              <p:cNvPr id="49" name="Rectangle 48"/>
              <p:cNvSpPr/>
              <p:nvPr/>
            </p:nvSpPr>
            <p:spPr bwMode="auto">
              <a:xfrm>
                <a:off x="6481640"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Contacts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50" name="Freeform 5"/>
              <p:cNvSpPr>
                <a:spLocks noChangeAspect="1" noEditPoints="1"/>
              </p:cNvSpPr>
              <p:nvPr/>
            </p:nvSpPr>
            <p:spPr bwMode="auto">
              <a:xfrm>
                <a:off x="7863101" y="5947077"/>
                <a:ext cx="297701" cy="25307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41" name="Group 40"/>
            <p:cNvGrpSpPr/>
            <p:nvPr/>
          </p:nvGrpSpPr>
          <p:grpSpPr>
            <a:xfrm>
              <a:off x="10424489" y="6227582"/>
              <a:ext cx="1523329" cy="532015"/>
              <a:chOff x="10173531" y="5824243"/>
              <a:chExt cx="1759708" cy="532015"/>
            </a:xfrm>
          </p:grpSpPr>
          <p:sp>
            <p:nvSpPr>
              <p:cNvPr id="47" name="Rectangle 46"/>
              <p:cNvSpPr/>
              <p:nvPr/>
            </p:nvSpPr>
            <p:spPr bwMode="auto">
              <a:xfrm>
                <a:off x="10173531" y="5824243"/>
                <a:ext cx="1759708"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Social</a:t>
                </a:r>
              </a:p>
            </p:txBody>
          </p:sp>
          <p:sp>
            <p:nvSpPr>
              <p:cNvPr id="48" name="Freeform 212"/>
              <p:cNvSpPr>
                <a:spLocks noChangeAspect="1" noEditPoints="1"/>
              </p:cNvSpPr>
              <p:nvPr/>
            </p:nvSpPr>
            <p:spPr bwMode="auto">
              <a:xfrm>
                <a:off x="11505666" y="5966977"/>
                <a:ext cx="293624" cy="235458"/>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grpSp>
          <p:nvGrpSpPr>
            <p:cNvPr id="42" name="Group 41"/>
            <p:cNvGrpSpPr/>
            <p:nvPr/>
          </p:nvGrpSpPr>
          <p:grpSpPr>
            <a:xfrm>
              <a:off x="2508786" y="6227582"/>
              <a:ext cx="1523329" cy="530352"/>
              <a:chOff x="891159" y="5795929"/>
              <a:chExt cx="1759708" cy="530352"/>
            </a:xfrm>
          </p:grpSpPr>
          <p:sp>
            <p:nvSpPr>
              <p:cNvPr id="45" name="Rectangle 44"/>
              <p:cNvSpPr/>
              <p:nvPr/>
            </p:nvSpPr>
            <p:spPr bwMode="auto">
              <a:xfrm>
                <a:off x="891159" y="5795929"/>
                <a:ext cx="175970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6" tIns="45702" rIns="0" bIns="45702" numCol="1" rtlCol="0" anchor="ctr" anchorCtr="0" compatLnSpc="1">
                <a:prstTxWarp prst="textNoShape">
                  <a:avLst/>
                </a:prstTxWarp>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Files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46" name="Freeform 5"/>
              <p:cNvSpPr>
                <a:spLocks noChangeAspect="1" noEditPoints="1"/>
              </p:cNvSpPr>
              <p:nvPr/>
            </p:nvSpPr>
            <p:spPr bwMode="auto">
              <a:xfrm>
                <a:off x="2308948" y="5929283"/>
                <a:ext cx="225046" cy="288668"/>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sp>
          <p:nvSpPr>
            <p:cNvPr id="43" name="Rectangle 42"/>
            <p:cNvSpPr/>
            <p:nvPr/>
          </p:nvSpPr>
          <p:spPr bwMode="auto">
            <a:xfrm>
              <a:off x="8828007" y="6229245"/>
              <a:ext cx="1523328" cy="53035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Lync</a:t>
              </a:r>
            </a:p>
          </p:txBody>
        </p:sp>
        <p:pic>
          <p:nvPicPr>
            <p:cNvPr id="44" name="Picture 3" descr="\\MAGNUM\Projects\Microsoft\Cloud Power FY12\Design\Icons\PNGs\Agility.png"/>
            <p:cNvPicPr>
              <a:picLocks noChangeAspect="1" noChangeArrowheads="1"/>
            </p:cNvPicPr>
            <p:nvPr/>
          </p:nvPicPr>
          <p:blipFill rotWithShape="1">
            <a:blip r:embed="rId6" cstate="screen">
              <a:lum bright="100000"/>
            </a:blip>
            <a:srcRect t="26735" b="24083"/>
            <a:stretch/>
          </p:blipFill>
          <p:spPr bwMode="auto">
            <a:xfrm>
              <a:off x="9838942" y="6369004"/>
              <a:ext cx="429482" cy="244008"/>
            </a:xfrm>
            <a:prstGeom prst="rect">
              <a:avLst/>
            </a:prstGeom>
            <a:noFill/>
          </p:spPr>
        </p:pic>
      </p:grpSp>
      <p:sp>
        <p:nvSpPr>
          <p:cNvPr id="55" name="Rectangle 54"/>
          <p:cNvSpPr/>
          <p:nvPr/>
        </p:nvSpPr>
        <p:spPr bwMode="auto">
          <a:xfrm>
            <a:off x="2494207" y="5090019"/>
            <a:ext cx="9439032"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rPr>
              <a:t>Azure AD applications</a:t>
            </a: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nvGrpSpPr>
          <p:cNvPr id="56" name="Group 55"/>
          <p:cNvGrpSpPr/>
          <p:nvPr/>
        </p:nvGrpSpPr>
        <p:grpSpPr>
          <a:xfrm>
            <a:off x="2494205" y="1356380"/>
            <a:ext cx="2402912" cy="1558669"/>
            <a:chOff x="2494205" y="1356380"/>
            <a:chExt cx="2402912" cy="1558669"/>
          </a:xfrm>
        </p:grpSpPr>
        <p:sp>
          <p:nvSpPr>
            <p:cNvPr id="57" name="Rectangle 56"/>
            <p:cNvSpPr/>
            <p:nvPr/>
          </p:nvSpPr>
          <p:spPr bwMode="auto">
            <a:xfrm>
              <a:off x="2494205" y="1356380"/>
              <a:ext cx="2402912" cy="1458961"/>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p:cNvGrpSpPr/>
            <p:nvPr/>
          </p:nvGrpSpPr>
          <p:grpSpPr>
            <a:xfrm>
              <a:off x="2848575" y="1360927"/>
              <a:ext cx="1947900" cy="1525555"/>
              <a:chOff x="2630475" y="899469"/>
              <a:chExt cx="2489182" cy="1949477"/>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9036" y="899469"/>
                <a:ext cx="740874" cy="1346853"/>
              </a:xfrm>
              <a:prstGeom prst="rect">
                <a:avLst/>
              </a:prstGeom>
            </p:spPr>
          </p:pic>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30475" y="909856"/>
                <a:ext cx="724723" cy="1326055"/>
              </a:xfrm>
              <a:prstGeom prst="rect">
                <a:avLst/>
              </a:prstGeom>
            </p:spPr>
          </p:pic>
          <p:sp>
            <p:nvSpPr>
              <p:cNvPr id="65" name="Freeform 64"/>
              <p:cNvSpPr>
                <a:spLocks noEditPoints="1"/>
              </p:cNvSpPr>
              <p:nvPr/>
            </p:nvSpPr>
            <p:spPr bwMode="auto">
              <a:xfrm>
                <a:off x="2759724" y="2375515"/>
                <a:ext cx="466225" cy="473431"/>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rgbClr val="000000"/>
              </a:solidFill>
              <a:ln>
                <a:noFill/>
              </a:ln>
              <a:extLst/>
            </p:spPr>
            <p:txBody>
              <a:bodyPr vert="horz" wrap="square" lIns="91403" tIns="45702" rIns="91403" bIns="45702" numCol="1" anchor="t" anchorCtr="0" compatLnSpc="1">
                <a:prstTxWarp prst="textNoShape">
                  <a:avLst/>
                </a:prstTxWarp>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66" name="Picture 65"/>
              <p:cNvPicPr>
                <a:picLocks noChangeAspect="1"/>
              </p:cNvPicPr>
              <p:nvPr/>
            </p:nvPicPr>
            <p:blipFill>
              <a:blip r:embed="rId9"/>
              <a:stretch>
                <a:fillRect/>
              </a:stretch>
            </p:blipFill>
            <p:spPr>
              <a:xfrm>
                <a:off x="4392560" y="900973"/>
                <a:ext cx="727097" cy="1382782"/>
              </a:xfrm>
              <a:prstGeom prst="rect">
                <a:avLst/>
              </a:prstGeom>
            </p:spPr>
          </p:pic>
        </p:grpSp>
        <p:grpSp>
          <p:nvGrpSpPr>
            <p:cNvPr id="59" name="Group 23"/>
            <p:cNvGrpSpPr>
              <a:grpSpLocks noChangeAspect="1"/>
            </p:cNvGrpSpPr>
            <p:nvPr/>
          </p:nvGrpSpPr>
          <p:grpSpPr bwMode="auto">
            <a:xfrm>
              <a:off x="4309747" y="2503561"/>
              <a:ext cx="308290" cy="347984"/>
              <a:chOff x="3485" y="1766"/>
              <a:chExt cx="699" cy="789"/>
            </a:xfrm>
            <a:solidFill>
              <a:schemeClr val="tx2">
                <a:lumMod val="10000"/>
              </a:schemeClr>
            </a:solidFill>
          </p:grpSpPr>
          <p:sp>
            <p:nvSpPr>
              <p:cNvPr id="61"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0" name="Picture 14"/>
            <p:cNvPicPr>
              <a:picLocks noChangeAspect="1" noChangeArrowheads="1"/>
            </p:cNvPicPr>
            <p:nvPr/>
          </p:nvPicPr>
          <p:blipFill>
            <a:blip r:embed="rId10">
              <a:biLevel thresh="75000"/>
              <a:extLst>
                <a:ext uri="{28A0092B-C50C-407E-A947-70E740481C1C}">
                  <a14:useLocalDpi xmlns:a14="http://schemas.microsoft.com/office/drawing/2010/main" val="0"/>
                </a:ext>
              </a:extLst>
            </a:blip>
            <a:srcRect/>
            <a:stretch>
              <a:fillRect/>
            </a:stretch>
          </p:blipFill>
          <p:spPr bwMode="auto">
            <a:xfrm>
              <a:off x="3680097" y="2521209"/>
              <a:ext cx="336655" cy="393840"/>
            </a:xfrm>
            <a:prstGeom prst="rect">
              <a:avLst/>
            </a:prstGeom>
            <a:noFill/>
            <a:ln>
              <a:noFill/>
            </a:ln>
            <a:effectLst/>
            <a:extLst/>
          </p:spPr>
        </p:pic>
      </p:grpSp>
      <p:grpSp>
        <p:nvGrpSpPr>
          <p:cNvPr id="67" name="Group 66"/>
          <p:cNvGrpSpPr/>
          <p:nvPr/>
        </p:nvGrpSpPr>
        <p:grpSpPr>
          <a:xfrm>
            <a:off x="5061950" y="1353140"/>
            <a:ext cx="2470778" cy="1462201"/>
            <a:chOff x="5061950" y="1353140"/>
            <a:chExt cx="2470778" cy="1462201"/>
          </a:xfrm>
        </p:grpSpPr>
        <p:sp>
          <p:nvSpPr>
            <p:cNvPr id="68" name="Rectangle 67"/>
            <p:cNvSpPr/>
            <p:nvPr/>
          </p:nvSpPr>
          <p:spPr bwMode="auto">
            <a:xfrm>
              <a:off x="5061950" y="1353140"/>
              <a:ext cx="2402912" cy="1462201"/>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6349086" y="1492322"/>
              <a:ext cx="1183642" cy="1182858"/>
              <a:chOff x="6349086" y="1492322"/>
              <a:chExt cx="1183642" cy="1182858"/>
            </a:xfrm>
          </p:grpSpPr>
          <p:sp>
            <p:nvSpPr>
              <p:cNvPr id="70" name="Freeform 62"/>
              <p:cNvSpPr>
                <a:spLocks noEditPoints="1"/>
              </p:cNvSpPr>
              <p:nvPr/>
            </p:nvSpPr>
            <p:spPr bwMode="black">
              <a:xfrm>
                <a:off x="6349086" y="1492322"/>
                <a:ext cx="1183642" cy="1182858"/>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59" tIns="41980" rIns="83959" bIns="4198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71" name="Rectangle 70"/>
              <p:cNvSpPr/>
              <p:nvPr/>
            </p:nvSpPr>
            <p:spPr bwMode="auto">
              <a:xfrm>
                <a:off x="6387746" y="1939507"/>
                <a:ext cx="1094713" cy="304892"/>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HTML</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72" name="Group 71"/>
          <p:cNvGrpSpPr/>
          <p:nvPr/>
        </p:nvGrpSpPr>
        <p:grpSpPr>
          <a:xfrm>
            <a:off x="7629695" y="1319816"/>
            <a:ext cx="4303543" cy="1540136"/>
            <a:chOff x="7629695" y="1319816"/>
            <a:chExt cx="4303543" cy="1540136"/>
          </a:xfrm>
        </p:grpSpPr>
        <p:sp>
          <p:nvSpPr>
            <p:cNvPr id="73" name="Rectangle 72"/>
            <p:cNvSpPr/>
            <p:nvPr/>
          </p:nvSpPr>
          <p:spPr bwMode="auto">
            <a:xfrm>
              <a:off x="7629695" y="1353139"/>
              <a:ext cx="4303542" cy="1462202"/>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274320" rIns="46630" bIns="46630" numCol="1" spcCol="0" rtlCol="0" fromWordArt="0" anchor="t"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p:cNvGrpSpPr/>
            <p:nvPr/>
          </p:nvGrpSpPr>
          <p:grpSpPr>
            <a:xfrm>
              <a:off x="9381098" y="1319816"/>
              <a:ext cx="2552140" cy="1540136"/>
              <a:chOff x="8749989" y="1220810"/>
              <a:chExt cx="2806031" cy="1693351"/>
            </a:xfrm>
          </p:grpSpPr>
          <p:grpSp>
            <p:nvGrpSpPr>
              <p:cNvPr id="75" name="Group 74"/>
              <p:cNvGrpSpPr/>
              <p:nvPr/>
            </p:nvGrpSpPr>
            <p:grpSpPr>
              <a:xfrm>
                <a:off x="8755612" y="1220810"/>
                <a:ext cx="1186403" cy="542589"/>
                <a:chOff x="8755612" y="1220810"/>
                <a:chExt cx="1186403" cy="542589"/>
              </a:xfrm>
            </p:grpSpPr>
            <p:sp>
              <p:nvSpPr>
                <p:cNvPr id="90" name="Rectangle 89"/>
                <p:cNvSpPr/>
                <p:nvPr/>
              </p:nvSpPr>
              <p:spPr bwMode="auto">
                <a:xfrm>
                  <a:off x="8755612" y="1220810"/>
                  <a:ext cx="1186403" cy="542589"/>
                </a:xfrm>
                <a:prstGeom prst="rect">
                  <a:avLst/>
                </a:prstGeom>
                <a:solidFill>
                  <a:srgbClr val="00188F"/>
                </a:solidFill>
                <a:ln w="9525" cap="flat" cmpd="sng" algn="ctr">
                  <a:noFill/>
                  <a:prstDash val="solid"/>
                  <a:headEnd type="none" w="med" len="med"/>
                  <a:tailEnd type="none" w="med" len="med"/>
                </a:ln>
                <a:effectLst/>
              </p:spPr>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a:spLocks noChangeAspect="1" noEditPoints="1"/>
                </p:cNvSpPr>
                <p:nvPr/>
              </p:nvSpPr>
              <p:spPr bwMode="auto">
                <a:xfrm>
                  <a:off x="9124527" y="1280401"/>
                  <a:ext cx="403816" cy="426044"/>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6" name="Group 75"/>
              <p:cNvGrpSpPr/>
              <p:nvPr/>
            </p:nvGrpSpPr>
            <p:grpSpPr>
              <a:xfrm>
                <a:off x="10363992" y="1220810"/>
                <a:ext cx="1192027" cy="542589"/>
                <a:chOff x="10363992" y="1216182"/>
                <a:chExt cx="1192027" cy="542589"/>
              </a:xfrm>
            </p:grpSpPr>
            <p:sp>
              <p:nvSpPr>
                <p:cNvPr id="88" name="Rectangle 87"/>
                <p:cNvSpPr/>
                <p:nvPr/>
              </p:nvSpPr>
              <p:spPr bwMode="auto">
                <a:xfrm>
                  <a:off x="10363992" y="1216182"/>
                  <a:ext cx="1192027" cy="5425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88"/>
                <p:cNvSpPr>
                  <a:spLocks noChangeAspect="1" noEditPoints="1"/>
                </p:cNvSpPr>
                <p:nvPr/>
              </p:nvSpPr>
              <p:spPr bwMode="auto">
                <a:xfrm>
                  <a:off x="10743328" y="1262286"/>
                  <a:ext cx="424917" cy="42866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7" name="Group 76"/>
              <p:cNvGrpSpPr/>
              <p:nvPr/>
            </p:nvGrpSpPr>
            <p:grpSpPr>
              <a:xfrm>
                <a:off x="8749989" y="1798467"/>
                <a:ext cx="1190311" cy="542589"/>
                <a:chOff x="8749989" y="1798467"/>
                <a:chExt cx="1190311" cy="542589"/>
              </a:xfrm>
            </p:grpSpPr>
            <p:sp>
              <p:nvSpPr>
                <p:cNvPr id="86" name="Rectangle 85"/>
                <p:cNvSpPr/>
                <p:nvPr/>
              </p:nvSpPr>
              <p:spPr bwMode="auto">
                <a:xfrm>
                  <a:off x="8749989" y="1798467"/>
                  <a:ext cx="1190311" cy="5425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86"/>
                <p:cNvSpPr>
                  <a:spLocks noChangeAspect="1" noEditPoints="1"/>
                </p:cNvSpPr>
                <p:nvPr/>
              </p:nvSpPr>
              <p:spPr bwMode="auto">
                <a:xfrm>
                  <a:off x="9148740" y="1843371"/>
                  <a:ext cx="426122" cy="429860"/>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8" name="Group 77"/>
              <p:cNvGrpSpPr/>
              <p:nvPr/>
            </p:nvGrpSpPr>
            <p:grpSpPr>
              <a:xfrm>
                <a:off x="10363993" y="2371572"/>
                <a:ext cx="1192027" cy="542589"/>
                <a:chOff x="10363993" y="2433564"/>
                <a:chExt cx="1192027" cy="542589"/>
              </a:xfrm>
            </p:grpSpPr>
            <p:sp>
              <p:nvSpPr>
                <p:cNvPr id="84" name="Rectangle 83"/>
                <p:cNvSpPr/>
                <p:nvPr/>
              </p:nvSpPr>
              <p:spPr bwMode="auto">
                <a:xfrm>
                  <a:off x="10363993" y="2433564"/>
                  <a:ext cx="1192027" cy="5425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84"/>
                <p:cNvSpPr>
                  <a:spLocks noChangeAspect="1" noEditPoints="1"/>
                </p:cNvSpPr>
                <p:nvPr/>
              </p:nvSpPr>
              <p:spPr bwMode="auto">
                <a:xfrm>
                  <a:off x="10803660" y="2478469"/>
                  <a:ext cx="424514" cy="42825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tx1"/>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9" name="Rectangle 78"/>
              <p:cNvSpPr/>
              <p:nvPr/>
            </p:nvSpPr>
            <p:spPr bwMode="auto">
              <a:xfrm>
                <a:off x="10363993" y="1798467"/>
                <a:ext cx="1192027" cy="5425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0" name="Picture 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50784" y="1843870"/>
                <a:ext cx="427755" cy="427756"/>
              </a:xfrm>
              <a:prstGeom prst="rect">
                <a:avLst/>
              </a:prstGeom>
            </p:spPr>
          </p:pic>
          <p:grpSp>
            <p:nvGrpSpPr>
              <p:cNvPr id="81" name="Group 80"/>
              <p:cNvGrpSpPr/>
              <p:nvPr/>
            </p:nvGrpSpPr>
            <p:grpSpPr>
              <a:xfrm>
                <a:off x="8749989" y="2371572"/>
                <a:ext cx="1192027" cy="542589"/>
                <a:chOff x="8749989" y="2433564"/>
                <a:chExt cx="1192027" cy="542589"/>
              </a:xfrm>
            </p:grpSpPr>
            <p:sp>
              <p:nvSpPr>
                <p:cNvPr id="82" name="Rectangle 81"/>
                <p:cNvSpPr/>
                <p:nvPr/>
              </p:nvSpPr>
              <p:spPr bwMode="auto">
                <a:xfrm>
                  <a:off x="8749989" y="2433564"/>
                  <a:ext cx="1192027" cy="5425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02" tIns="44802" rIns="44802" bIns="4480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5736" rtl="0" eaLnBrk="1" fontAlgn="base" latinLnBrk="0" hangingPunct="1">
                    <a:lnSpc>
                      <a:spcPct val="100000"/>
                    </a:lnSpc>
                    <a:spcBef>
                      <a:spcPct val="0"/>
                    </a:spcBef>
                    <a:spcAft>
                      <a:spcPct val="0"/>
                    </a:spcAft>
                    <a:buClrTx/>
                    <a:buSzTx/>
                    <a:buFontTx/>
                    <a:buNone/>
                    <a:tabLst/>
                    <a:defRPr/>
                  </a:pPr>
                  <a:endParaRPr kumimoji="0" lang="en-US" sz="215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82"/>
                <p:cNvSpPr>
                  <a:spLocks noChangeAspect="1" noEditPoints="1"/>
                </p:cNvSpPr>
                <p:nvPr/>
              </p:nvSpPr>
              <p:spPr bwMode="auto">
                <a:xfrm>
                  <a:off x="9169817" y="2478469"/>
                  <a:ext cx="422620" cy="42825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3" name="Group 2"/>
          <p:cNvGrpSpPr/>
          <p:nvPr/>
        </p:nvGrpSpPr>
        <p:grpSpPr>
          <a:xfrm>
            <a:off x="2508103" y="5657896"/>
            <a:ext cx="9439032" cy="532015"/>
            <a:chOff x="2508103" y="5657896"/>
            <a:chExt cx="9439032" cy="532015"/>
          </a:xfrm>
        </p:grpSpPr>
        <p:sp>
          <p:nvSpPr>
            <p:cNvPr id="35" name="Rectangle 34"/>
            <p:cNvSpPr/>
            <p:nvPr/>
          </p:nvSpPr>
          <p:spPr bwMode="auto">
            <a:xfrm>
              <a:off x="2508103" y="5657896"/>
              <a:ext cx="9439032" cy="53201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r>
                <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rPr>
                <a:t>Office Graph</a:t>
              </a:r>
            </a:p>
          </p:txBody>
        </p:sp>
        <p:sp>
          <p:nvSpPr>
            <p:cNvPr id="92" name="Freeform 232"/>
            <p:cNvSpPr>
              <a:spLocks noChangeAspect="1" noEditPoints="1"/>
            </p:cNvSpPr>
            <p:nvPr/>
          </p:nvSpPr>
          <p:spPr bwMode="auto">
            <a:xfrm>
              <a:off x="11442004" y="5748096"/>
              <a:ext cx="371215" cy="35540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6" tIns="45702" rIns="0" bIns="45702" numCol="1" spcCol="0" rtlCol="0" fromWordArt="0" anchor="ctr" anchorCtr="0" forceAA="0" compatLnSpc="1">
              <a:prstTxWarp prst="textNoShape">
                <a:avLst/>
              </a:prstTxWarp>
              <a:noAutofit/>
            </a:bodyPr>
            <a:lstStyle/>
            <a:p>
              <a:pPr marL="0" marR="0" lvl="0" indent="0" algn="l" defTabSz="932284" rtl="0" eaLnBrk="1" fontAlgn="auto" latinLnBrk="0" hangingPunct="1">
                <a:lnSpc>
                  <a:spcPct val="90000"/>
                </a:lnSpc>
                <a:spcBef>
                  <a:spcPts val="0"/>
                </a:spcBef>
                <a:spcAft>
                  <a:spcPts val="600"/>
                </a:spcAft>
                <a:buClrTx/>
                <a:buSzTx/>
                <a:buFontTx/>
                <a:buNone/>
                <a:tabLst/>
                <a:defRPr/>
              </a:pPr>
              <a:endParaRPr kumimoji="0" lang="en-US" sz="139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grpSp>
      <p:sp>
        <p:nvSpPr>
          <p:cNvPr id="29" name="Rectangle 28"/>
          <p:cNvSpPr/>
          <p:nvPr/>
        </p:nvSpPr>
        <p:spPr bwMode="auto">
          <a:xfrm>
            <a:off x="2494207" y="4046097"/>
            <a:ext cx="9439032" cy="654970"/>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32" name="Group 31"/>
          <p:cNvGrpSpPr/>
          <p:nvPr/>
        </p:nvGrpSpPr>
        <p:grpSpPr>
          <a:xfrm>
            <a:off x="2494205" y="4046097"/>
            <a:ext cx="9439032" cy="663321"/>
            <a:chOff x="2494207" y="4046097"/>
            <a:chExt cx="9439032" cy="663321"/>
          </a:xfrm>
        </p:grpSpPr>
        <p:grpSp>
          <p:nvGrpSpPr>
            <p:cNvPr id="30" name="Group 29"/>
            <p:cNvGrpSpPr/>
            <p:nvPr/>
          </p:nvGrpSpPr>
          <p:grpSpPr>
            <a:xfrm>
              <a:off x="2494207" y="4046097"/>
              <a:ext cx="9439032" cy="654970"/>
              <a:chOff x="2494207" y="4046097"/>
              <a:chExt cx="9439032" cy="654970"/>
            </a:xfrm>
          </p:grpSpPr>
          <p:sp>
            <p:nvSpPr>
              <p:cNvPr id="31" name="Rectangle 30"/>
              <p:cNvSpPr/>
              <p:nvPr/>
            </p:nvSpPr>
            <p:spPr bwMode="auto">
              <a:xfrm>
                <a:off x="2494207" y="4046097"/>
                <a:ext cx="9439032" cy="65497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6630" rIns="46630" bIns="46630" numCol="1" spcCol="0" rtlCol="0" fromWordArt="0" anchor="ctr" anchorCtr="0" forceAA="0" compatLnSpc="1">
                <a:prstTxWarp prst="textNoShape">
                  <a:avLst/>
                </a:prstTxWarp>
                <a:noAutofit/>
              </a:bodyPr>
              <a:lstStyle/>
              <a:p>
                <a:pPr marL="0" marR="0" lvl="0" indent="0" algn="l" defTabSz="932290" rtl="0" eaLnBrk="1" fontAlgn="base" latinLnBrk="0" hangingPunct="1">
                  <a:lnSpc>
                    <a:spcPct val="100000"/>
                  </a:lnSpc>
                  <a:spcBef>
                    <a:spcPct val="0"/>
                  </a:spcBef>
                  <a:spcAft>
                    <a:spcPct val="0"/>
                  </a:spcAft>
                  <a:buClrTx/>
                  <a:buSzTx/>
                  <a:buFontTx/>
                  <a:buNone/>
                  <a:tabLst/>
                  <a:defRPr/>
                </a:pPr>
                <a:r>
                  <a:rPr kumimoji="0" lang="en-US" sz="2244"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Web Application Host</a:t>
                </a:r>
              </a:p>
            </p:txBody>
          </p:sp>
          <p:pic>
            <p:nvPicPr>
              <p:cNvPr id="33" name="Picture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73696" y="4114505"/>
                <a:ext cx="1342817" cy="495164"/>
              </a:xfrm>
              <a:prstGeom prst="rect">
                <a:avLst/>
              </a:prstGeom>
            </p:spPr>
          </p:pic>
        </p:grpSp>
        <p:pic>
          <p:nvPicPr>
            <p:cNvPr id="28" name="Picture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2525" y="4090974"/>
              <a:ext cx="2688415" cy="618444"/>
            </a:xfrm>
            <a:prstGeom prst="rect">
              <a:avLst/>
            </a:prstGeom>
          </p:spPr>
        </p:pic>
      </p:grpSp>
    </p:spTree>
    <p:extLst>
      <p:ext uri="{BB962C8B-B14F-4D97-AF65-F5344CB8AC3E}">
        <p14:creationId xmlns:p14="http://schemas.microsoft.com/office/powerpoint/2010/main" val="10343260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par>
              <p:cTn id="59"/>
            </p:par>
          </p:childTnLst>
        </p:cTn>
      </p:par>
    </p:tnLst>
    <p:bldLst>
      <p:bldP spid="15" grpId="0" animBg="1"/>
      <p:bldP spid="16" grpId="0" animBg="1"/>
      <p:bldP spid="17"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t>
            </a:r>
            <a:r>
              <a:rPr lang="en-US" dirty="0"/>
              <a:t>365 APIs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device apps</a:t>
            </a:r>
            <a:endParaRPr lang="en-US" sz="5400" dirty="0"/>
          </a:p>
        </p:txBody>
      </p:sp>
      <p:pic>
        <p:nvPicPr>
          <p:cNvPr id="4" name="Picture 3"/>
          <p:cNvPicPr>
            <a:picLocks noChangeAspect="1"/>
          </p:cNvPicPr>
          <p:nvPr/>
        </p:nvPicPr>
        <p:blipFill rotWithShape="1">
          <a:blip r:embed="rId3"/>
          <a:srcRect l="13975" t="30366" r="63943" b="32367"/>
          <a:stretch/>
        </p:blipFill>
        <p:spPr>
          <a:xfrm>
            <a:off x="470078" y="1655385"/>
            <a:ext cx="4650891" cy="2207632"/>
          </a:xfrm>
          <a:prstGeom prst="rect">
            <a:avLst/>
          </a:prstGeom>
        </p:spPr>
      </p:pic>
      <p:pic>
        <p:nvPicPr>
          <p:cNvPr id="5" name="Picture 4"/>
          <p:cNvPicPr>
            <a:picLocks noChangeAspect="1"/>
          </p:cNvPicPr>
          <p:nvPr/>
        </p:nvPicPr>
        <p:blipFill rotWithShape="1">
          <a:blip r:embed="rId4"/>
          <a:srcRect l="1653" t="18672" r="83780" b="44074"/>
          <a:stretch/>
        </p:blipFill>
        <p:spPr>
          <a:xfrm>
            <a:off x="5261719" y="1655386"/>
            <a:ext cx="3069270" cy="2207632"/>
          </a:xfrm>
          <a:prstGeom prst="rect">
            <a:avLst/>
          </a:prstGeom>
        </p:spPr>
      </p:pic>
      <p:pic>
        <p:nvPicPr>
          <p:cNvPr id="6" name="Picture 5"/>
          <p:cNvPicPr>
            <a:picLocks noChangeAspect="1"/>
          </p:cNvPicPr>
          <p:nvPr/>
        </p:nvPicPr>
        <p:blipFill rotWithShape="1">
          <a:blip r:embed="rId5"/>
          <a:srcRect l="16562" t="30741" r="66771" b="40874"/>
          <a:stretch/>
        </p:blipFill>
        <p:spPr>
          <a:xfrm>
            <a:off x="5261719" y="4029227"/>
            <a:ext cx="5174424" cy="2478470"/>
          </a:xfrm>
          <a:prstGeom prst="rect">
            <a:avLst/>
          </a:prstGeom>
          <a:ln w="9525" cap="sq">
            <a:solidFill>
              <a:schemeClr val="bg1">
                <a:lumMod val="85000"/>
              </a:schemeClr>
            </a:solidFill>
            <a:prstDash val="solid"/>
            <a:miter lim="800000"/>
          </a:ln>
          <a:effectLst/>
        </p:spPr>
      </p:pic>
      <p:pic>
        <p:nvPicPr>
          <p:cNvPr id="8" name="Picture 7"/>
          <p:cNvPicPr>
            <a:picLocks noChangeAspect="1"/>
          </p:cNvPicPr>
          <p:nvPr/>
        </p:nvPicPr>
        <p:blipFill>
          <a:blip r:embed="rId6"/>
          <a:stretch>
            <a:fillRect/>
          </a:stretch>
        </p:blipFill>
        <p:spPr>
          <a:xfrm>
            <a:off x="475828" y="4029227"/>
            <a:ext cx="4630634" cy="2471830"/>
          </a:xfrm>
          <a:prstGeom prst="rect">
            <a:avLst/>
          </a:prstGeom>
        </p:spPr>
      </p:pic>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5fad15d0-477e-40da-a20d-40d4ca777cbd"/>
    <ds:schemaRef ds:uri="http://schemas.microsoft.com/office/2006/documentManagement/types"/>
    <ds:schemaRef ds:uri="http://schemas.microsoft.com/office/infopath/2007/PartnerControls"/>
    <ds:schemaRef ds:uri="http://purl.org/dc/terms/"/>
    <ds:schemaRef ds:uri="http://purl.org/dc/dcmitype/"/>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15545</TotalTime>
  <Words>1970</Words>
  <Application>Microsoft Office PowerPoint</Application>
  <PresentationFormat>Custom</PresentationFormat>
  <Paragraphs>213</Paragraphs>
  <Slides>39</Slides>
  <Notes>12</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39</vt:i4>
      </vt:variant>
    </vt:vector>
  </HeadingPairs>
  <TitlesOfParts>
    <vt:vector size="56" baseType="lpstr">
      <vt:lpstr>PMingLiU-ExtB</vt:lpstr>
      <vt:lpstr>Arial</vt:lpstr>
      <vt:lpstr>Calibri</vt:lpstr>
      <vt:lpstr>Consolas</vt:lpstr>
      <vt:lpstr>Courier New</vt:lpstr>
      <vt:lpstr>Segoe Pro</vt:lpstr>
      <vt:lpstr>Segoe Pro Light</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5-30551_TR19_Generic_Template</vt:lpstr>
      <vt:lpstr>Office 365 Development</vt:lpstr>
      <vt:lpstr>Meet Jeremy Thake | @jthake</vt:lpstr>
      <vt:lpstr>Meet Brian Jones | @jones206</vt:lpstr>
      <vt:lpstr>Course Agenda</vt:lpstr>
      <vt:lpstr>Getting started with the Office 365 APIs</vt:lpstr>
      <vt:lpstr>Agenda </vt:lpstr>
      <vt:lpstr>The Office development platform </vt:lpstr>
      <vt:lpstr>Intro to the Office 365 APIs</vt:lpstr>
      <vt:lpstr>Office 365 device apps</vt:lpstr>
      <vt:lpstr>Common consent</vt:lpstr>
      <vt:lpstr>Single authentication flow for Office 365</vt:lpstr>
      <vt:lpstr>Secure protocol</vt:lpstr>
      <vt:lpstr>Office 365 discovery services</vt:lpstr>
      <vt:lpstr>The SharePoint client APIs</vt:lpstr>
      <vt:lpstr>Office 365 APIs Roadmap</vt:lpstr>
      <vt:lpstr>Getting Started</vt:lpstr>
      <vt:lpstr>http://aka.ms/o365apis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the tools</vt:lpstr>
      <vt:lpstr>Visual Studio project support</vt:lpstr>
      <vt:lpstr>PowerPoint Presentation</vt:lpstr>
      <vt:lpstr>PowerPoint Presentation</vt:lpstr>
      <vt:lpstr>PowerPoint Presentation</vt:lpstr>
      <vt:lpstr>Demos</vt:lpstr>
      <vt:lpstr>PowerPoint Presentation</vt:lpstr>
      <vt:lpstr>PowerPoint Presentation</vt:lpstr>
      <vt:lpstr>Conclusion</vt:lpstr>
      <vt:lpstr>PowerPoint Presentation</vt:lpstr>
      <vt:lpstr>PowerPoint Presentation</vt:lpstr>
      <vt:lpstr>PowerPoint Presentation</vt:lpstr>
      <vt:lpstr>Microsoft Virtual Academy courses</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Jeremy Thake</cp:lastModifiedBy>
  <cp:revision>433</cp:revision>
  <dcterms:created xsi:type="dcterms:W3CDTF">2013-10-21T21:40:33Z</dcterms:created>
  <dcterms:modified xsi:type="dcterms:W3CDTF">2014-10-06T22:34:22Z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